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5"/>
  </p:notesMasterIdLst>
  <p:handoutMasterIdLst>
    <p:handoutMasterId r:id="rId56"/>
  </p:handoutMasterIdLst>
  <p:sldIdLst>
    <p:sldId id="257" r:id="rId2"/>
    <p:sldId id="309" r:id="rId3"/>
    <p:sldId id="310" r:id="rId4"/>
    <p:sldId id="308" r:id="rId5"/>
    <p:sldId id="311" r:id="rId6"/>
    <p:sldId id="312" r:id="rId7"/>
    <p:sldId id="349" r:id="rId8"/>
    <p:sldId id="328" r:id="rId9"/>
    <p:sldId id="319" r:id="rId10"/>
    <p:sldId id="329" r:id="rId11"/>
    <p:sldId id="270" r:id="rId12"/>
    <p:sldId id="365" r:id="rId13"/>
    <p:sldId id="366" r:id="rId14"/>
    <p:sldId id="367" r:id="rId15"/>
    <p:sldId id="350" r:id="rId16"/>
    <p:sldId id="351" r:id="rId17"/>
    <p:sldId id="352" r:id="rId18"/>
    <p:sldId id="354" r:id="rId19"/>
    <p:sldId id="355" r:id="rId20"/>
    <p:sldId id="356" r:id="rId21"/>
    <p:sldId id="357" r:id="rId22"/>
    <p:sldId id="358" r:id="rId23"/>
    <p:sldId id="320" r:id="rId24"/>
    <p:sldId id="321" r:id="rId25"/>
    <p:sldId id="333" r:id="rId26"/>
    <p:sldId id="335" r:id="rId27"/>
    <p:sldId id="337" r:id="rId28"/>
    <p:sldId id="338" r:id="rId29"/>
    <p:sldId id="334" r:id="rId30"/>
    <p:sldId id="322" r:id="rId31"/>
    <p:sldId id="336" r:id="rId32"/>
    <p:sldId id="323" r:id="rId33"/>
    <p:sldId id="325" r:id="rId34"/>
    <p:sldId id="330" r:id="rId35"/>
    <p:sldId id="326" r:id="rId36"/>
    <p:sldId id="331" r:id="rId37"/>
    <p:sldId id="339" r:id="rId38"/>
    <p:sldId id="340" r:id="rId39"/>
    <p:sldId id="341" r:id="rId40"/>
    <p:sldId id="327" r:id="rId41"/>
    <p:sldId id="342" r:id="rId42"/>
    <p:sldId id="343" r:id="rId43"/>
    <p:sldId id="332" r:id="rId44"/>
    <p:sldId id="344" r:id="rId45"/>
    <p:sldId id="287" r:id="rId46"/>
    <p:sldId id="347" r:id="rId47"/>
    <p:sldId id="285" r:id="rId48"/>
    <p:sldId id="313" r:id="rId49"/>
    <p:sldId id="345" r:id="rId50"/>
    <p:sldId id="346" r:id="rId51"/>
    <p:sldId id="314" r:id="rId52"/>
    <p:sldId id="348" r:id="rId53"/>
    <p:sldId id="364" r:id="rId54"/>
  </p:sldIdLst>
  <p:sldSz cx="9144000" cy="6858000" type="screen4x3"/>
  <p:notesSz cx="7099300" cy="10234613"/>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5F4BF"/>
    <a:srgbClr val="E9E1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01" autoAdjust="0"/>
    <p:restoredTop sz="92941" autoAdjust="0"/>
  </p:normalViewPr>
  <p:slideViewPr>
    <p:cSldViewPr>
      <p:cViewPr varScale="1">
        <p:scale>
          <a:sx n="69" d="100"/>
          <a:sy n="69" d="100"/>
        </p:scale>
        <p:origin x="1200" y="72"/>
      </p:cViewPr>
      <p:guideLst>
        <p:guide orient="horz" pos="2160"/>
        <p:guide pos="2880"/>
      </p:guideLst>
    </p:cSldViewPr>
  </p:slideViewPr>
  <p:outlineViewPr>
    <p:cViewPr>
      <p:scale>
        <a:sx n="33" d="100"/>
        <a:sy n="33" d="100"/>
      </p:scale>
      <p:origin x="48" y="1234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22"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endParaRPr lang="en-US"/>
          </a:p>
        </p:txBody>
      </p:sp>
      <p:sp>
        <p:nvSpPr>
          <p:cNvPr id="440323"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endParaRPr lang="en-US"/>
          </a:p>
        </p:txBody>
      </p:sp>
      <p:sp>
        <p:nvSpPr>
          <p:cNvPr id="440324"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endParaRPr lang="en-US"/>
          </a:p>
        </p:txBody>
      </p:sp>
      <p:sp>
        <p:nvSpPr>
          <p:cNvPr id="440325"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fld id="{9A775102-1902-45B1-9139-5452CBD4BBF0}" type="slidenum">
              <a:rPr lang="en-US"/>
              <a:pPr/>
              <a:t>‹#›</a:t>
            </a:fld>
            <a:endParaRPr lang="en-US"/>
          </a:p>
        </p:txBody>
      </p:sp>
    </p:spTree>
    <p:extLst>
      <p:ext uri="{BB962C8B-B14F-4D97-AF65-F5344CB8AC3E}">
        <p14:creationId xmlns:p14="http://schemas.microsoft.com/office/powerpoint/2010/main" val="2276195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defTabSz="990600" eaLnBrk="1" hangingPunct="1">
              <a:defRPr sz="1300">
                <a:latin typeface="Arial" charset="0"/>
              </a:defRPr>
            </a:lvl1pPr>
          </a:lstStyle>
          <a:p>
            <a:endParaRPr lang="en-US"/>
          </a:p>
        </p:txBody>
      </p:sp>
      <p:sp>
        <p:nvSpPr>
          <p:cNvPr id="24579" name="Rectangle 3"/>
          <p:cNvSpPr>
            <a:spLocks noGrp="1" noChangeArrowheads="1"/>
          </p:cNvSpPr>
          <p:nvPr>
            <p:ph type="dt"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defTabSz="990600" eaLnBrk="1" hangingPunct="1">
              <a:defRPr sz="1300">
                <a:latin typeface="Arial" charset="0"/>
              </a:defRPr>
            </a:lvl1pPr>
          </a:lstStyle>
          <a:p>
            <a:endParaRPr lang="en-US"/>
          </a:p>
        </p:txBody>
      </p:sp>
      <p:sp>
        <p:nvSpPr>
          <p:cNvPr id="24580"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4581" name="Rectangle 5"/>
          <p:cNvSpPr>
            <a:spLocks noGrp="1" noChangeArrowheads="1"/>
          </p:cNvSpPr>
          <p:nvPr>
            <p:ph type="body" sz="quarter" idx="3"/>
          </p:nvPr>
        </p:nvSpPr>
        <p:spPr bwMode="auto">
          <a:xfrm>
            <a:off x="709613" y="4860925"/>
            <a:ext cx="5680075" cy="460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82" name="Rectangle 6"/>
          <p:cNvSpPr>
            <a:spLocks noGrp="1" noChangeArrowheads="1"/>
          </p:cNvSpPr>
          <p:nvPr>
            <p:ph type="ftr" sz="quarter" idx="4"/>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defTabSz="990600" eaLnBrk="1" hangingPunct="1">
              <a:defRPr sz="1300">
                <a:latin typeface="Arial" charset="0"/>
              </a:defRPr>
            </a:lvl1pPr>
          </a:lstStyle>
          <a:p>
            <a:endParaRPr lang="en-US"/>
          </a:p>
        </p:txBody>
      </p:sp>
      <p:sp>
        <p:nvSpPr>
          <p:cNvPr id="24583" name="Rectangle 7"/>
          <p:cNvSpPr>
            <a:spLocks noGrp="1" noChangeArrowheads="1"/>
          </p:cNvSpPr>
          <p:nvPr>
            <p:ph type="sldNum" sz="quarter" idx="5"/>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defTabSz="990600" eaLnBrk="1" hangingPunct="1">
              <a:defRPr sz="1300">
                <a:latin typeface="Arial" charset="0"/>
              </a:defRPr>
            </a:lvl1pPr>
          </a:lstStyle>
          <a:p>
            <a:fld id="{311F6775-4393-4C08-B8F4-7AD12D35B2E3}" type="slidenum">
              <a:rPr lang="en-US"/>
              <a:pPr/>
              <a:t>‹#›</a:t>
            </a:fld>
            <a:endParaRPr lang="en-US"/>
          </a:p>
        </p:txBody>
      </p:sp>
    </p:spTree>
    <p:extLst>
      <p:ext uri="{BB962C8B-B14F-4D97-AF65-F5344CB8AC3E}">
        <p14:creationId xmlns:p14="http://schemas.microsoft.com/office/powerpoint/2010/main" val="35817810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DCFDFD-FE6D-427D-896D-05DC732F2995}" type="slidenum">
              <a:rPr lang="en-US"/>
              <a:pPr/>
              <a:t>1</a:t>
            </a:fld>
            <a:endParaRPr lang="en-US"/>
          </a:p>
        </p:txBody>
      </p:sp>
      <p:sp>
        <p:nvSpPr>
          <p:cNvPr id="25602" name="Rectangle 2"/>
          <p:cNvSpPr>
            <a:spLocks noGrp="1" noRot="1" noChangeAspect="1" noChangeArrowheads="1" noTextEdit="1"/>
          </p:cNvSpPr>
          <p:nvPr>
            <p:ph type="sldImg"/>
          </p:nvPr>
        </p:nvSpPr>
        <p:spPr>
          <a:xfrm>
            <a:off x="992188" y="768350"/>
            <a:ext cx="5114925" cy="3836988"/>
          </a:xfrm>
          <a:ln/>
        </p:spPr>
      </p:sp>
      <p:sp>
        <p:nvSpPr>
          <p:cNvPr id="256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95558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FEAC21-76A5-4642-898E-CB601A55A242}" type="slidenum">
              <a:rPr lang="en-US"/>
              <a:pPr/>
              <a:t>10</a:t>
            </a:fld>
            <a:endParaRPr lang="en-US"/>
          </a:p>
        </p:txBody>
      </p:sp>
      <p:sp>
        <p:nvSpPr>
          <p:cNvPr id="269314" name="Rectangle 2"/>
          <p:cNvSpPr>
            <a:spLocks noGrp="1" noRot="1" noChangeAspect="1" noChangeArrowheads="1" noTextEdit="1"/>
          </p:cNvSpPr>
          <p:nvPr>
            <p:ph type="sldImg"/>
          </p:nvPr>
        </p:nvSpPr>
        <p:spPr>
          <a:xfrm>
            <a:off x="992188" y="768350"/>
            <a:ext cx="5114925" cy="3836988"/>
          </a:xfrm>
          <a:ln/>
        </p:spPr>
      </p:sp>
      <p:sp>
        <p:nvSpPr>
          <p:cNvPr id="269315" name="Rectangle 3"/>
          <p:cNvSpPr>
            <a:spLocks noGrp="1" noChangeArrowheads="1"/>
          </p:cNvSpPr>
          <p:nvPr>
            <p:ph type="body" idx="1"/>
          </p:nvPr>
        </p:nvSpPr>
        <p:spPr/>
        <p:txBody>
          <a:bodyPr/>
          <a:lstStyle/>
          <a:p>
            <a:r>
              <a:rPr lang="en-US"/>
              <a:t>http://www.probertencyclopaedia.com/photolib/maps/Map%20of%20Possessions%20of%20Henry%20II%201956.jpg</a:t>
            </a:r>
          </a:p>
          <a:p>
            <a:endParaRPr lang="en-US"/>
          </a:p>
        </p:txBody>
      </p:sp>
    </p:spTree>
    <p:extLst>
      <p:ext uri="{BB962C8B-B14F-4D97-AF65-F5344CB8AC3E}">
        <p14:creationId xmlns:p14="http://schemas.microsoft.com/office/powerpoint/2010/main" val="36772612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A4FD42-30D2-472C-8C9A-E20A27AFFA57}" type="slidenum">
              <a:rPr lang="en-US"/>
              <a:pPr/>
              <a:t>11</a:t>
            </a:fld>
            <a:endParaRPr lang="en-US"/>
          </a:p>
        </p:txBody>
      </p:sp>
      <p:sp>
        <p:nvSpPr>
          <p:cNvPr id="142338" name="Rectangle 2"/>
          <p:cNvSpPr>
            <a:spLocks noGrp="1" noRot="1" noChangeAspect="1" noChangeArrowheads="1" noTextEdit="1"/>
          </p:cNvSpPr>
          <p:nvPr>
            <p:ph type="sldImg"/>
          </p:nvPr>
        </p:nvSpPr>
        <p:spPr>
          <a:xfrm>
            <a:off x="992188" y="768350"/>
            <a:ext cx="5114925" cy="3836988"/>
          </a:xfrm>
          <a:ln/>
        </p:spPr>
      </p:sp>
      <p:sp>
        <p:nvSpPr>
          <p:cNvPr id="1423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6706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US" dirty="0" smtClean="0"/>
              <a:t>https://hchroniclesblog.wordpress.com/tag/thomas-becket/</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Becket’s big break came in 1154, when </a:t>
            </a:r>
            <a:r>
              <a:rPr lang="en-US" sz="1200" kern="1200" dirty="0" err="1" smtClean="0">
                <a:solidFill>
                  <a:schemeClr val="tx1"/>
                </a:solidFill>
                <a:effectLst/>
                <a:latin typeface="Arial" charset="0"/>
                <a:ea typeface="+mn-ea"/>
                <a:cs typeface="+mn-cs"/>
              </a:rPr>
              <a:t>Theobold</a:t>
            </a:r>
            <a:r>
              <a:rPr lang="en-US" sz="1200" kern="1200" dirty="0" smtClean="0">
                <a:solidFill>
                  <a:schemeClr val="tx1"/>
                </a:solidFill>
                <a:effectLst/>
                <a:latin typeface="Arial" charset="0"/>
                <a:ea typeface="+mn-ea"/>
                <a:cs typeface="+mn-cs"/>
              </a:rPr>
              <a:t> introduced him to the newly crowned King, Henry II. The two hit it off immediately, their similar personal chemistries forming a strong bond between them. Henry named Becket his Chancellor. Archbishop </a:t>
            </a:r>
            <a:r>
              <a:rPr lang="en-US" sz="1200" kern="1200" dirty="0" err="1" smtClean="0">
                <a:solidFill>
                  <a:schemeClr val="tx1"/>
                </a:solidFill>
                <a:effectLst/>
                <a:latin typeface="Arial" charset="0"/>
                <a:ea typeface="+mn-ea"/>
                <a:cs typeface="+mn-cs"/>
              </a:rPr>
              <a:t>Theobold</a:t>
            </a:r>
            <a:r>
              <a:rPr lang="en-US" sz="1200" kern="1200" dirty="0" smtClean="0">
                <a:solidFill>
                  <a:schemeClr val="tx1"/>
                </a:solidFill>
                <a:effectLst/>
                <a:latin typeface="Arial" charset="0"/>
                <a:ea typeface="+mn-ea"/>
                <a:cs typeface="+mn-cs"/>
              </a:rPr>
              <a:t> died in 1161, and Henry immediately saw the opportunity to increase his influence over the Church by naming his loyal advisor to the highest ecclesiastical post in the land. Henry petitioned the Pope who agreed. There was only one slight hindrance. Becket, busy at court, had never been ordained. No problem, Becket was first invested as a priest. The next day he was ordained a Bishop, and that afternoon, June 2, 1162, made Archbishop of Canterbury.</a:t>
            </a:r>
            <a:r>
              <a:rPr lang="en-US" dirty="0" smtClean="0"/>
              <a:t/>
            </a:r>
            <a:br>
              <a:rPr lang="en-US" dirty="0" smtClean="0"/>
            </a:br>
            <a:r>
              <a:rPr lang="en-US" sz="1200" kern="1200" dirty="0" smtClean="0">
                <a:solidFill>
                  <a:schemeClr val="tx1"/>
                </a:solidFill>
                <a:effectLst/>
                <a:latin typeface="Arial" charset="0"/>
                <a:ea typeface="+mn-ea"/>
                <a:cs typeface="+mn-cs"/>
              </a:rPr>
              <a:t>If King Henry believed that by having “his man” in the top post of the Church, he could easily impose his will upon this powerful religious institution, he was sadly mistaken. Becket’s allegiance shifted from the court to the Church inspiring him to take a stand against his king. In those days, the Church reserved the right to try felonious clerics in their own religious courts of justice and not those of the crown. Henry was determined to increase control of his realm by eliminating this custom. In 1163, a Canon accused of murder was acquitted by a church court. The public outcry demanded justice and the Canon was brought before a court of the king. Becket’s protest halted this attempt but the action spurred King Henry to change the laws to extend his courts’ jurisdiction over the clergy. Becket vacillated in his support of the king, finally refusing to agree to changes in the law. His stand prompted a royal summons to Henry’s court at Northampton and the king’s demand to know what Becket had done with the large sums of money that had passed through his hands as Chancellor.</a:t>
            </a:r>
            <a:r>
              <a:rPr lang="en-US" dirty="0" smtClean="0"/>
              <a:t/>
            </a:r>
            <a:br>
              <a:rPr lang="en-US" dirty="0" smtClean="0"/>
            </a:br>
            <a:r>
              <a:rPr lang="en-US" sz="1200" kern="1200" dirty="0" smtClean="0">
                <a:solidFill>
                  <a:schemeClr val="tx1"/>
                </a:solidFill>
                <a:effectLst/>
                <a:latin typeface="Arial" charset="0"/>
                <a:ea typeface="+mn-ea"/>
                <a:cs typeface="+mn-cs"/>
              </a:rPr>
              <a:t> </a:t>
            </a:r>
            <a:r>
              <a:rPr lang="en-US" dirty="0" smtClean="0"/>
              <a:t/>
            </a:r>
            <a:br>
              <a:rPr lang="en-US" dirty="0" smtClean="0"/>
            </a:br>
            <a:r>
              <a:rPr lang="en-US" sz="1200" kern="1200" dirty="0" smtClean="0">
                <a:solidFill>
                  <a:schemeClr val="tx1"/>
                </a:solidFill>
                <a:effectLst/>
                <a:latin typeface="Arial" charset="0"/>
                <a:ea typeface="+mn-ea"/>
                <a:cs typeface="+mn-cs"/>
              </a:rPr>
              <a:t>“Who will rid me of this meddlesome priest?”</a:t>
            </a:r>
            <a:r>
              <a:rPr lang="en-US" dirty="0" smtClean="0"/>
              <a:t/>
            </a:r>
            <a:br>
              <a:rPr lang="en-US" dirty="0" smtClean="0"/>
            </a:br>
            <a:r>
              <a:rPr lang="en-US" sz="1200" kern="1200" dirty="0" smtClean="0">
                <a:solidFill>
                  <a:schemeClr val="tx1"/>
                </a:solidFill>
                <a:effectLst/>
                <a:latin typeface="Arial" charset="0"/>
                <a:ea typeface="+mn-ea"/>
                <a:cs typeface="+mn-cs"/>
              </a:rPr>
              <a:t> </a:t>
            </a:r>
            <a:r>
              <a:rPr lang="en-US" dirty="0" smtClean="0"/>
              <a:t/>
            </a:r>
            <a:br>
              <a:rPr lang="en-US" dirty="0" smtClean="0"/>
            </a:br>
            <a:r>
              <a:rPr lang="en-US" sz="1200" kern="1200" dirty="0" smtClean="0">
                <a:solidFill>
                  <a:schemeClr val="tx1"/>
                </a:solidFill>
                <a:effectLst/>
                <a:latin typeface="Arial" charset="0"/>
                <a:ea typeface="+mn-ea"/>
                <a:cs typeface="+mn-cs"/>
              </a:rPr>
              <a:t>Seeing the writing on the wall, Becket fled to France where he remained in exile for six years. The two former friends appeared to resolve their dispute in 1170 when King Henry and Becket met in Normandy. On November 30, Becket crossed the Channel returning to his post at Canterbury. Earlier, while in France, Becket had excommunicated the Bishops of London and Salisbury for their support of the king. Now, Becket remained steadfast in his refusal to absolve the bishops. This news threw King Henry (still in France) into a rage in which he was purported to shout: “What sluggards, what cowards have I brought up in my court, who care nothing for their allegiance to their lord. Who will rid me of this meddlesome priest?”</a:t>
            </a:r>
            <a:r>
              <a:rPr lang="en-US" dirty="0" smtClean="0"/>
              <a:t/>
            </a:r>
            <a:br>
              <a:rPr lang="en-US" dirty="0" smtClean="0"/>
            </a:br>
            <a:r>
              <a:rPr lang="en-US" sz="1200" kern="1200" dirty="0" smtClean="0">
                <a:solidFill>
                  <a:schemeClr val="tx1"/>
                </a:solidFill>
                <a:effectLst/>
                <a:latin typeface="Arial" charset="0"/>
                <a:ea typeface="+mn-ea"/>
                <a:cs typeface="+mn-cs"/>
              </a:rPr>
              <a:t>The king’s exact words have been lost to history but his outrage inspired four knights to sail to England to rid the realm of this annoying prelate. They arrived at Canterbury during the afternoon of December 29 and immediately searched for the Archbishop. Becket fled to the Cathedral where a service was in progress. The knights found him at the altar, drew their swords and began hacking at their victim finally splitting his skull.</a:t>
            </a:r>
            <a:r>
              <a:rPr lang="en-US" dirty="0" smtClean="0"/>
              <a:t/>
            </a:r>
            <a:br>
              <a:rPr lang="en-US" dirty="0" smtClean="0"/>
            </a:br>
            <a:r>
              <a:rPr lang="en-US" sz="1200" kern="1200" dirty="0" smtClean="0">
                <a:solidFill>
                  <a:schemeClr val="tx1"/>
                </a:solidFill>
                <a:effectLst/>
                <a:latin typeface="Arial" charset="0"/>
                <a:ea typeface="+mn-ea"/>
                <a:cs typeface="+mn-cs"/>
              </a:rPr>
              <a:t>The death of Becket unnerved the king. The knights, who did the deed to curry the king’s </a:t>
            </a:r>
            <a:r>
              <a:rPr lang="en-US" sz="1200" kern="1200" dirty="0" err="1" smtClean="0">
                <a:solidFill>
                  <a:schemeClr val="tx1"/>
                </a:solidFill>
                <a:effectLst/>
                <a:latin typeface="Arial" charset="0"/>
                <a:ea typeface="+mn-ea"/>
                <a:cs typeface="+mn-cs"/>
              </a:rPr>
              <a:t>favour</a:t>
            </a:r>
            <a:r>
              <a:rPr lang="en-US" sz="1200" kern="1200" dirty="0" smtClean="0">
                <a:solidFill>
                  <a:schemeClr val="tx1"/>
                </a:solidFill>
                <a:effectLst/>
                <a:latin typeface="Arial" charset="0"/>
                <a:ea typeface="+mn-ea"/>
                <a:cs typeface="+mn-cs"/>
              </a:rPr>
              <a:t>, fell into disgrace. Several miracles were said to occur at the tomb of the martyr and he was soon canonized. Hordes of pilgrims transformed Canterbury Cathedral into a shrine. Four years later, in an act of penance, the king donned a sack-cloth walking barefoot through the streets of Canterbury while eighty monks flogged him with branches. Henry capped his atonement by spending the night in the martyr’s crypt. St. Thomas continued as a popular cultist figure for the remainder of the middle Ages.</a:t>
            </a:r>
            <a:endParaRPr lang="en-US" dirty="0" smtClean="0"/>
          </a:p>
          <a:p>
            <a:endParaRPr lang="en-US" dirty="0"/>
          </a:p>
        </p:txBody>
      </p:sp>
      <p:sp>
        <p:nvSpPr>
          <p:cNvPr id="4" name="Slide Number Placeholder 3"/>
          <p:cNvSpPr>
            <a:spLocks noGrp="1"/>
          </p:cNvSpPr>
          <p:nvPr>
            <p:ph type="sldNum" sz="quarter" idx="10"/>
          </p:nvPr>
        </p:nvSpPr>
        <p:spPr/>
        <p:txBody>
          <a:bodyPr/>
          <a:lstStyle/>
          <a:p>
            <a:fld id="{311F6775-4393-4C08-B8F4-7AD12D35B2E3}" type="slidenum">
              <a:rPr lang="en-US" smtClean="0"/>
              <a:pPr/>
              <a:t>13</a:t>
            </a:fld>
            <a:endParaRPr lang="en-US"/>
          </a:p>
        </p:txBody>
      </p:sp>
    </p:spTree>
    <p:extLst>
      <p:ext uri="{BB962C8B-B14F-4D97-AF65-F5344CB8AC3E}">
        <p14:creationId xmlns:p14="http://schemas.microsoft.com/office/powerpoint/2010/main" val="3087009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4E1E22-5CF5-4609-A5C5-BAE2AA95BB6F}" type="slidenum">
              <a:rPr lang="en-US"/>
              <a:pPr/>
              <a:t>15</a:t>
            </a:fld>
            <a:endParaRPr lang="en-US"/>
          </a:p>
        </p:txBody>
      </p:sp>
      <p:sp>
        <p:nvSpPr>
          <p:cNvPr id="395266" name="Rectangle 2"/>
          <p:cNvSpPr>
            <a:spLocks noGrp="1" noRot="1" noChangeAspect="1" noChangeArrowheads="1" noTextEdit="1"/>
          </p:cNvSpPr>
          <p:nvPr>
            <p:ph type="sldImg"/>
          </p:nvPr>
        </p:nvSpPr>
        <p:spPr>
          <a:xfrm>
            <a:off x="992188" y="768350"/>
            <a:ext cx="5114925" cy="3836988"/>
          </a:xfrm>
          <a:ln/>
        </p:spPr>
      </p:sp>
      <p:sp>
        <p:nvSpPr>
          <p:cNvPr id="395267" name="Rectangle 3"/>
          <p:cNvSpPr>
            <a:spLocks noGrp="1" noChangeArrowheads="1"/>
          </p:cNvSpPr>
          <p:nvPr>
            <p:ph type="body" idx="1"/>
          </p:nvPr>
        </p:nvSpPr>
        <p:spPr/>
        <p:txBody>
          <a:bodyPr/>
          <a:lstStyle/>
          <a:p>
            <a:r>
              <a:rPr lang="en-US" dirty="0"/>
              <a:t>http://</a:t>
            </a:r>
            <a:r>
              <a:rPr lang="en-US" dirty="0" smtClean="0"/>
              <a:t>www.atsweb.neu.edu/hlittlefield/CourseDocs/HistEng/HistLect12-ME-Lex.pdf</a:t>
            </a:r>
          </a:p>
          <a:p>
            <a:r>
              <a:rPr lang="en-US" dirty="0" err="1" smtClean="0"/>
              <a:t>Siuen</a:t>
            </a:r>
            <a:r>
              <a:rPr lang="en-US" dirty="0" smtClean="0"/>
              <a:t> = to sue</a:t>
            </a:r>
            <a:endParaRPr lang="en-US" dirty="0"/>
          </a:p>
        </p:txBody>
      </p:sp>
    </p:spTree>
    <p:extLst>
      <p:ext uri="{BB962C8B-B14F-4D97-AF65-F5344CB8AC3E}">
        <p14:creationId xmlns:p14="http://schemas.microsoft.com/office/powerpoint/2010/main" val="192994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6EADD0-1CE2-44C7-A022-464B12165982}" type="slidenum">
              <a:rPr lang="en-US"/>
              <a:pPr/>
              <a:t>16</a:t>
            </a:fld>
            <a:endParaRPr lang="en-US"/>
          </a:p>
        </p:txBody>
      </p:sp>
      <p:sp>
        <p:nvSpPr>
          <p:cNvPr id="398338" name="Rectangle 2"/>
          <p:cNvSpPr>
            <a:spLocks noGrp="1" noRot="1" noChangeAspect="1" noChangeArrowheads="1" noTextEdit="1"/>
          </p:cNvSpPr>
          <p:nvPr>
            <p:ph type="sldImg"/>
          </p:nvPr>
        </p:nvSpPr>
        <p:spPr>
          <a:xfrm>
            <a:off x="992188" y="768350"/>
            <a:ext cx="5114925" cy="3836988"/>
          </a:xfrm>
          <a:ln/>
        </p:spPr>
      </p:sp>
      <p:sp>
        <p:nvSpPr>
          <p:cNvPr id="398339" name="Rectangle 3"/>
          <p:cNvSpPr>
            <a:spLocks noGrp="1" noChangeArrowheads="1"/>
          </p:cNvSpPr>
          <p:nvPr>
            <p:ph type="body" idx="1"/>
          </p:nvPr>
        </p:nvSpPr>
        <p:spPr/>
        <p:txBody>
          <a:bodyPr/>
          <a:lstStyle/>
          <a:p>
            <a:r>
              <a:rPr lang="en-US"/>
              <a:t>http://www.atsweb.neu.edu/hlittlefield/CourseDocs/HistEng/HistLect12-ME-Lex.pdf</a:t>
            </a:r>
          </a:p>
        </p:txBody>
      </p:sp>
    </p:spTree>
    <p:extLst>
      <p:ext uri="{BB962C8B-B14F-4D97-AF65-F5344CB8AC3E}">
        <p14:creationId xmlns:p14="http://schemas.microsoft.com/office/powerpoint/2010/main" val="555425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698F0C-854A-4B28-BAA1-845DE57A6264}" type="slidenum">
              <a:rPr lang="en-US"/>
              <a:pPr/>
              <a:t>17</a:t>
            </a:fld>
            <a:endParaRPr lang="en-US"/>
          </a:p>
        </p:txBody>
      </p:sp>
      <p:sp>
        <p:nvSpPr>
          <p:cNvPr id="400386" name="Rectangle 2"/>
          <p:cNvSpPr>
            <a:spLocks noGrp="1" noRot="1" noChangeAspect="1" noChangeArrowheads="1" noTextEdit="1"/>
          </p:cNvSpPr>
          <p:nvPr>
            <p:ph type="sldImg"/>
          </p:nvPr>
        </p:nvSpPr>
        <p:spPr>
          <a:xfrm>
            <a:off x="992188" y="768350"/>
            <a:ext cx="5114925" cy="3836988"/>
          </a:xfrm>
          <a:ln/>
        </p:spPr>
      </p:sp>
      <p:sp>
        <p:nvSpPr>
          <p:cNvPr id="400387" name="Rectangle 3"/>
          <p:cNvSpPr>
            <a:spLocks noGrp="1" noChangeArrowheads="1"/>
          </p:cNvSpPr>
          <p:nvPr>
            <p:ph type="body" idx="1"/>
          </p:nvPr>
        </p:nvSpPr>
        <p:spPr/>
        <p:txBody>
          <a:bodyPr/>
          <a:lstStyle/>
          <a:p>
            <a:r>
              <a:rPr lang="en-US"/>
              <a:t>http://www.atsweb.neu.edu/hlittlefield/CourseDocs/HistEng/HistLect12-ME-Lex.pdf</a:t>
            </a:r>
          </a:p>
        </p:txBody>
      </p:sp>
    </p:spTree>
    <p:extLst>
      <p:ext uri="{BB962C8B-B14F-4D97-AF65-F5344CB8AC3E}">
        <p14:creationId xmlns:p14="http://schemas.microsoft.com/office/powerpoint/2010/main" val="1725443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2B8274-78CF-45E4-A8E1-1C13BFF4A95B}" type="slidenum">
              <a:rPr lang="en-US"/>
              <a:pPr/>
              <a:t>18</a:t>
            </a:fld>
            <a:endParaRPr lang="en-US"/>
          </a:p>
        </p:txBody>
      </p:sp>
      <p:sp>
        <p:nvSpPr>
          <p:cNvPr id="403458" name="Rectangle 2"/>
          <p:cNvSpPr>
            <a:spLocks noGrp="1" noRot="1" noChangeAspect="1" noChangeArrowheads="1" noTextEdit="1"/>
          </p:cNvSpPr>
          <p:nvPr>
            <p:ph type="sldImg"/>
          </p:nvPr>
        </p:nvSpPr>
        <p:spPr>
          <a:xfrm>
            <a:off x="992188" y="768350"/>
            <a:ext cx="5114925" cy="3836988"/>
          </a:xfrm>
          <a:ln/>
        </p:spPr>
      </p:sp>
      <p:sp>
        <p:nvSpPr>
          <p:cNvPr id="403459" name="Rectangle 3"/>
          <p:cNvSpPr>
            <a:spLocks noGrp="1" noChangeArrowheads="1"/>
          </p:cNvSpPr>
          <p:nvPr>
            <p:ph type="body" idx="1"/>
          </p:nvPr>
        </p:nvSpPr>
        <p:spPr/>
        <p:txBody>
          <a:bodyPr/>
          <a:lstStyle/>
          <a:p>
            <a:r>
              <a:rPr lang="en-US"/>
              <a:t>http://www.atsweb.neu.edu/hlittlefield/CourseDocs/HistEng/HistLect12-ME-Lex.pdf</a:t>
            </a:r>
          </a:p>
        </p:txBody>
      </p:sp>
    </p:spTree>
    <p:extLst>
      <p:ext uri="{BB962C8B-B14F-4D97-AF65-F5344CB8AC3E}">
        <p14:creationId xmlns:p14="http://schemas.microsoft.com/office/powerpoint/2010/main" val="9602204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A4464A-4540-40D7-891A-7212C9FCE7ED}" type="slidenum">
              <a:rPr lang="en-US"/>
              <a:pPr/>
              <a:t>19</a:t>
            </a:fld>
            <a:endParaRPr lang="en-US"/>
          </a:p>
        </p:txBody>
      </p:sp>
      <p:sp>
        <p:nvSpPr>
          <p:cNvPr id="404482" name="Rectangle 2"/>
          <p:cNvSpPr>
            <a:spLocks noGrp="1" noRot="1" noChangeAspect="1" noChangeArrowheads="1" noTextEdit="1"/>
          </p:cNvSpPr>
          <p:nvPr>
            <p:ph type="sldImg"/>
          </p:nvPr>
        </p:nvSpPr>
        <p:spPr>
          <a:xfrm>
            <a:off x="992188" y="768350"/>
            <a:ext cx="5114925" cy="3836988"/>
          </a:xfrm>
          <a:ln/>
        </p:spPr>
      </p:sp>
      <p:sp>
        <p:nvSpPr>
          <p:cNvPr id="404483" name="Rectangle 3"/>
          <p:cNvSpPr>
            <a:spLocks noGrp="1" noChangeArrowheads="1"/>
          </p:cNvSpPr>
          <p:nvPr>
            <p:ph type="body" idx="1"/>
          </p:nvPr>
        </p:nvSpPr>
        <p:spPr/>
        <p:txBody>
          <a:bodyPr/>
          <a:lstStyle/>
          <a:p>
            <a:r>
              <a:rPr lang="en-US"/>
              <a:t>http://www.atsweb.neu.edu/hlittlefield/CourseDocs/HistEng/HistLect12-ME-Lex.pdf</a:t>
            </a:r>
          </a:p>
        </p:txBody>
      </p:sp>
    </p:spTree>
    <p:extLst>
      <p:ext uri="{BB962C8B-B14F-4D97-AF65-F5344CB8AC3E}">
        <p14:creationId xmlns:p14="http://schemas.microsoft.com/office/powerpoint/2010/main" val="3996616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6593D2-590E-43B9-9103-7740EB9F2BF5}" type="slidenum">
              <a:rPr lang="en-US"/>
              <a:pPr/>
              <a:t>20</a:t>
            </a:fld>
            <a:endParaRPr lang="en-US"/>
          </a:p>
        </p:txBody>
      </p:sp>
      <p:sp>
        <p:nvSpPr>
          <p:cNvPr id="405506" name="Rectangle 2"/>
          <p:cNvSpPr>
            <a:spLocks noGrp="1" noRot="1" noChangeAspect="1" noChangeArrowheads="1" noTextEdit="1"/>
          </p:cNvSpPr>
          <p:nvPr>
            <p:ph type="sldImg"/>
          </p:nvPr>
        </p:nvSpPr>
        <p:spPr>
          <a:xfrm>
            <a:off x="992188" y="768350"/>
            <a:ext cx="5114925" cy="3836988"/>
          </a:xfrm>
          <a:ln/>
        </p:spPr>
      </p:sp>
      <p:sp>
        <p:nvSpPr>
          <p:cNvPr id="405507" name="Rectangle 3"/>
          <p:cNvSpPr>
            <a:spLocks noGrp="1" noChangeArrowheads="1"/>
          </p:cNvSpPr>
          <p:nvPr>
            <p:ph type="body" idx="1"/>
          </p:nvPr>
        </p:nvSpPr>
        <p:spPr/>
        <p:txBody>
          <a:bodyPr/>
          <a:lstStyle/>
          <a:p>
            <a:r>
              <a:rPr lang="en-US"/>
              <a:t>http://www.atsweb.neu.edu/hlittlefield/CourseDocs/HistEng/HistLect12-ME-Lex.pdf</a:t>
            </a:r>
          </a:p>
        </p:txBody>
      </p:sp>
    </p:spTree>
    <p:extLst>
      <p:ext uri="{BB962C8B-B14F-4D97-AF65-F5344CB8AC3E}">
        <p14:creationId xmlns:p14="http://schemas.microsoft.com/office/powerpoint/2010/main" val="1315947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C6BF50-FA63-4522-9685-D99BD3760ACF}" type="slidenum">
              <a:rPr lang="en-US"/>
              <a:pPr/>
              <a:t>21</a:t>
            </a:fld>
            <a:endParaRPr lang="en-US"/>
          </a:p>
        </p:txBody>
      </p:sp>
      <p:sp>
        <p:nvSpPr>
          <p:cNvPr id="406530" name="Rectangle 2"/>
          <p:cNvSpPr>
            <a:spLocks noGrp="1" noRot="1" noChangeAspect="1" noChangeArrowheads="1" noTextEdit="1"/>
          </p:cNvSpPr>
          <p:nvPr>
            <p:ph type="sldImg"/>
          </p:nvPr>
        </p:nvSpPr>
        <p:spPr>
          <a:xfrm>
            <a:off x="992188" y="768350"/>
            <a:ext cx="5114925" cy="3836988"/>
          </a:xfrm>
          <a:ln/>
        </p:spPr>
      </p:sp>
      <p:sp>
        <p:nvSpPr>
          <p:cNvPr id="406531" name="Rectangle 3"/>
          <p:cNvSpPr>
            <a:spLocks noGrp="1" noChangeArrowheads="1"/>
          </p:cNvSpPr>
          <p:nvPr>
            <p:ph type="body" idx="1"/>
          </p:nvPr>
        </p:nvSpPr>
        <p:spPr/>
        <p:txBody>
          <a:bodyPr/>
          <a:lstStyle/>
          <a:p>
            <a:r>
              <a:rPr lang="en-US"/>
              <a:t>http://www.atsweb.neu.edu/hlittlefield/CourseDocs/HistEng/HistLect12-ME-Lex.pdf</a:t>
            </a:r>
          </a:p>
        </p:txBody>
      </p:sp>
    </p:spTree>
    <p:extLst>
      <p:ext uri="{BB962C8B-B14F-4D97-AF65-F5344CB8AC3E}">
        <p14:creationId xmlns:p14="http://schemas.microsoft.com/office/powerpoint/2010/main" val="2466330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894FB4-6443-438F-BFBD-3BADA059DB88}" type="slidenum">
              <a:rPr lang="en-US"/>
              <a:pPr/>
              <a:t>2</a:t>
            </a:fld>
            <a:endParaRPr lang="en-US"/>
          </a:p>
        </p:txBody>
      </p:sp>
      <p:sp>
        <p:nvSpPr>
          <p:cNvPr id="186370" name="Rectangle 2"/>
          <p:cNvSpPr>
            <a:spLocks noGrp="1" noRot="1" noChangeAspect="1" noChangeArrowheads="1" noTextEdit="1"/>
          </p:cNvSpPr>
          <p:nvPr>
            <p:ph type="sldImg"/>
          </p:nvPr>
        </p:nvSpPr>
        <p:spPr>
          <a:xfrm>
            <a:off x="992188" y="768350"/>
            <a:ext cx="5114925" cy="3836988"/>
          </a:xfrm>
          <a:ln/>
        </p:spPr>
      </p:sp>
      <p:sp>
        <p:nvSpPr>
          <p:cNvPr id="186371" name="Rectangle 3"/>
          <p:cNvSpPr>
            <a:spLocks noGrp="1" noChangeArrowheads="1"/>
          </p:cNvSpPr>
          <p:nvPr>
            <p:ph type="body" idx="1"/>
          </p:nvPr>
        </p:nvSpPr>
        <p:spPr/>
        <p:txBody>
          <a:bodyPr/>
          <a:lstStyle/>
          <a:p>
            <a:pPr>
              <a:lnSpc>
                <a:spcPct val="80000"/>
              </a:lnSpc>
            </a:pPr>
            <a:r>
              <a:rPr lang="en-US" sz="800" dirty="0"/>
              <a:t>http://www.eyewitnesstohistory.com/bayeux.htm</a:t>
            </a:r>
          </a:p>
          <a:p>
            <a:pPr>
              <a:lnSpc>
                <a:spcPct val="80000"/>
              </a:lnSpc>
            </a:pPr>
            <a:endParaRPr lang="en-US" sz="800" dirty="0"/>
          </a:p>
          <a:p>
            <a:pPr>
              <a:lnSpc>
                <a:spcPct val="80000"/>
              </a:lnSpc>
            </a:pPr>
            <a:r>
              <a:rPr lang="en-US" sz="800" dirty="0"/>
              <a:t>King Edward of England (called "The Confessor" because of his construction of Westminster Abbey) died on January 5, 1066, after a reign of 23 years. Leaving no heirs, Edward's passing ignited a three-way rivalry for the crown that culminated in the Battle of Hastings and the destruction of the Anglo-Saxon rule of England. </a:t>
            </a:r>
          </a:p>
          <a:p>
            <a:pPr>
              <a:lnSpc>
                <a:spcPct val="80000"/>
              </a:lnSpc>
            </a:pPr>
            <a:endParaRPr lang="en-US" sz="800" dirty="0"/>
          </a:p>
          <a:p>
            <a:pPr>
              <a:lnSpc>
                <a:spcPct val="80000"/>
              </a:lnSpc>
            </a:pPr>
            <a:r>
              <a:rPr lang="en-US" sz="800" dirty="0"/>
              <a:t>Harold </a:t>
            </a:r>
            <a:r>
              <a:rPr lang="en-US" sz="800" dirty="0" err="1"/>
              <a:t>Godwinson</a:t>
            </a:r>
            <a:r>
              <a:rPr lang="en-US" sz="800" dirty="0"/>
              <a:t> From the Bayeux </a:t>
            </a:r>
            <a:r>
              <a:rPr lang="en-US" sz="800" dirty="0" err="1"/>
              <a:t>Tapestey</a:t>
            </a:r>
            <a:r>
              <a:rPr lang="en-US" sz="800" dirty="0"/>
              <a:t/>
            </a:r>
            <a:br>
              <a:rPr lang="en-US" sz="800" dirty="0"/>
            </a:br>
            <a:endParaRPr lang="en-US" sz="800" dirty="0"/>
          </a:p>
          <a:p>
            <a:pPr>
              <a:lnSpc>
                <a:spcPct val="80000"/>
              </a:lnSpc>
            </a:pPr>
            <a:r>
              <a:rPr lang="en-US" sz="800" dirty="0"/>
              <a:t>The leading pretender was Harold </a:t>
            </a:r>
            <a:r>
              <a:rPr lang="en-US" sz="800" dirty="0" err="1"/>
              <a:t>Godwinson</a:t>
            </a:r>
            <a:r>
              <a:rPr lang="en-US" sz="800" dirty="0"/>
              <a:t>, the second most powerful man in England and an advisor to Edward. Harold and Edward became brothers-in-law when the king married Harold's sister. Harold's powerful position, his relationship to Edward and his esteem among his peers made him a logical successor to the throne. His claim was strengthened when the dying Edward supposedly uttered "Into Harold's hands I commit my Kingdom." With this kingly endorsement, the Witan (the council of royal advisors) unanimously selected Harold as King. His coronation took place the same day as Edward's burial. With the placing of the crown on his head, Harold's troubles began. </a:t>
            </a:r>
          </a:p>
          <a:p>
            <a:pPr>
              <a:lnSpc>
                <a:spcPct val="80000"/>
              </a:lnSpc>
            </a:pPr>
            <a:r>
              <a:rPr lang="en-US" sz="800" dirty="0"/>
              <a:t>Across the English Channel, William, Duke of Normandy, also laid claim to the English throne. William justified his claim through his blood relationship with Edward (they were distant cousins) and by stating that some years earlier, Edward had designated him as his successor. To compound the issue, William asserted that the message in which Edward anointed him as the next King of England had been carried to him in 1064 by none other than Harold himself. In addition, (according to William) Harold had sworn on the relics of a martyred saint that he would support William's right to the throne. From William's perspective, when Harold donned the Crown he not only defied the wishes of Edward but had violated a sacred oath. He immediately prepared to invade England and destroy the upstart Harold. Harold's violation of his sacred oath enabled William to secure the support of the Pope who promptly excommunicated Harold, consigning him and his supporters to an eternity in Hell. </a:t>
            </a:r>
          </a:p>
          <a:p>
            <a:pPr>
              <a:lnSpc>
                <a:spcPct val="80000"/>
              </a:lnSpc>
            </a:pPr>
            <a:r>
              <a:rPr lang="en-US" sz="800" dirty="0"/>
              <a:t>The third rival for the throne was </a:t>
            </a:r>
            <a:r>
              <a:rPr lang="en-US" sz="800" dirty="0" err="1"/>
              <a:t>Harald</a:t>
            </a:r>
            <a:r>
              <a:rPr lang="en-US" sz="800" dirty="0"/>
              <a:t> </a:t>
            </a:r>
            <a:r>
              <a:rPr lang="en-US" sz="800" dirty="0" err="1"/>
              <a:t>Hardrada</a:t>
            </a:r>
            <a:r>
              <a:rPr lang="en-US" sz="800" dirty="0"/>
              <a:t>, King of Norway. His justification was even more tenuous than William's. </a:t>
            </a:r>
            <a:r>
              <a:rPr lang="en-US" sz="800" dirty="0" err="1"/>
              <a:t>Hardrada</a:t>
            </a:r>
            <a:r>
              <a:rPr lang="en-US" sz="800" dirty="0"/>
              <a:t> ruled Norway jointly with his nephew </a:t>
            </a:r>
            <a:r>
              <a:rPr lang="en-US" sz="800" dirty="0" err="1"/>
              <a:t>Mangus</a:t>
            </a:r>
            <a:r>
              <a:rPr lang="en-US" sz="800" dirty="0"/>
              <a:t> until 1047 when </a:t>
            </a:r>
            <a:r>
              <a:rPr lang="en-US" sz="800" dirty="0" err="1"/>
              <a:t>Mangus</a:t>
            </a:r>
            <a:r>
              <a:rPr lang="en-US" sz="800" dirty="0"/>
              <a:t> conveniently died. Earlier (1042), </a:t>
            </a:r>
            <a:r>
              <a:rPr lang="en-US" sz="800" dirty="0" err="1"/>
              <a:t>Mangus</a:t>
            </a:r>
            <a:r>
              <a:rPr lang="en-US" sz="800" dirty="0"/>
              <a:t> had cut a deal with </a:t>
            </a:r>
            <a:r>
              <a:rPr lang="en-US" sz="800" dirty="0" err="1"/>
              <a:t>Harthacut</a:t>
            </a:r>
            <a:r>
              <a:rPr lang="en-US" sz="800" dirty="0"/>
              <a:t> the Danish ruler of England. Since neither ruler had a male heir, both promised their kingdom to the other in the event of his death. </a:t>
            </a:r>
            <a:r>
              <a:rPr lang="en-US" sz="800" dirty="0" err="1"/>
              <a:t>Harthacut</a:t>
            </a:r>
            <a:r>
              <a:rPr lang="en-US" sz="800" dirty="0"/>
              <a:t> died but </a:t>
            </a:r>
            <a:r>
              <a:rPr lang="en-US" sz="800" dirty="0" err="1"/>
              <a:t>Mangus</a:t>
            </a:r>
            <a:r>
              <a:rPr lang="en-US" sz="800" dirty="0"/>
              <a:t> was unable to follow up on his claim to the English throne because he was too busy battling for the rule of Denmark. Edward became the Anglo-Saxon ruler of England. Now with </a:t>
            </a:r>
            <a:r>
              <a:rPr lang="en-US" sz="800" dirty="0" err="1"/>
              <a:t>Mangus</a:t>
            </a:r>
            <a:r>
              <a:rPr lang="en-US" sz="800" dirty="0"/>
              <a:t> and Edward dead, </a:t>
            </a:r>
            <a:r>
              <a:rPr lang="en-US" sz="800" dirty="0" err="1"/>
              <a:t>Hardrada</a:t>
            </a:r>
            <a:r>
              <a:rPr lang="en-US" sz="800" dirty="0"/>
              <a:t> asserted that he, as </a:t>
            </a:r>
            <a:r>
              <a:rPr lang="en-US" sz="800" dirty="0" err="1"/>
              <a:t>Mangus's</a:t>
            </a:r>
            <a:r>
              <a:rPr lang="en-US" sz="800" dirty="0"/>
              <a:t> heir, was the rightful ruler of England. When he heard of Harold's coronation, </a:t>
            </a:r>
            <a:r>
              <a:rPr lang="en-US" sz="800" dirty="0" err="1"/>
              <a:t>Hardrada</a:t>
            </a:r>
            <a:r>
              <a:rPr lang="en-US" sz="800" dirty="0"/>
              <a:t> immediately prepared to invade England and crush the upstart. </a:t>
            </a:r>
          </a:p>
          <a:p>
            <a:pPr>
              <a:lnSpc>
                <a:spcPct val="80000"/>
              </a:lnSpc>
            </a:pPr>
            <a:endParaRPr lang="en-US" sz="800" dirty="0"/>
          </a:p>
          <a:p>
            <a:pPr>
              <a:lnSpc>
                <a:spcPct val="80000"/>
              </a:lnSpc>
            </a:pPr>
            <a:r>
              <a:rPr lang="en-US" sz="800" dirty="0"/>
              <a:t> The Invasions of England, 1066</a:t>
            </a:r>
            <a:br>
              <a:rPr lang="en-US" sz="800" dirty="0"/>
            </a:br>
            <a:r>
              <a:rPr lang="en-US" sz="800" dirty="0" err="1"/>
              <a:t>Hardrada</a:t>
            </a:r>
            <a:r>
              <a:rPr lang="en-US" sz="800" dirty="0"/>
              <a:t> of Norway struck first. In mid September, </a:t>
            </a:r>
            <a:r>
              <a:rPr lang="en-US" sz="800" dirty="0" err="1"/>
              <a:t>Hardrada's</a:t>
            </a:r>
            <a:r>
              <a:rPr lang="en-US" sz="800" dirty="0"/>
              <a:t> invasion force landed on the Northern English coast, sacked a few coastal villages and headed towards the city of York. </a:t>
            </a:r>
            <a:r>
              <a:rPr lang="en-US" sz="800" dirty="0" err="1"/>
              <a:t>Hardrada</a:t>
            </a:r>
            <a:r>
              <a:rPr lang="en-US" sz="800" dirty="0"/>
              <a:t> was joined in his effort by </a:t>
            </a:r>
            <a:r>
              <a:rPr lang="en-US" sz="800" dirty="0" err="1"/>
              <a:t>Tostig</a:t>
            </a:r>
            <a:r>
              <a:rPr lang="en-US" sz="800" dirty="0"/>
              <a:t>, King Harold's </a:t>
            </a:r>
            <a:r>
              <a:rPr lang="en-US" sz="800" dirty="0" err="1"/>
              <a:t>nere</a:t>
            </a:r>
            <a:r>
              <a:rPr lang="en-US" sz="800" dirty="0"/>
              <a:t>-do-well brother. The Viking army overwhelmed an English force blocking the York road and captured the city. In London, news of the invasion sent King Harold hurriedly north at the head of his army picking up reinforcements along the way. The speed of Harold's forced march allowed him to surprise </a:t>
            </a:r>
            <a:r>
              <a:rPr lang="en-US" sz="800" dirty="0" err="1"/>
              <a:t>Hardrada's</a:t>
            </a:r>
            <a:r>
              <a:rPr lang="en-US" sz="800" dirty="0"/>
              <a:t> army on September 25, as it camped at Stamford Bridge outside York. A fierce battle followed. Hand to hand combat ebbed and flowed across the bridge. Finally the Norsemen's line broke and the real slaughter began. </a:t>
            </a:r>
            <a:r>
              <a:rPr lang="en-US" sz="800" dirty="0" err="1"/>
              <a:t>Hardrada</a:t>
            </a:r>
            <a:r>
              <a:rPr lang="en-US" sz="800" dirty="0"/>
              <a:t> fell and then the King's brother, </a:t>
            </a:r>
            <a:r>
              <a:rPr lang="en-US" sz="800" dirty="0" err="1"/>
              <a:t>Tostig</a:t>
            </a:r>
            <a:r>
              <a:rPr lang="en-US" sz="800" dirty="0"/>
              <a:t>. What remained of the Viking army fled to their ships. So devastating was the Viking defeat that only 24 of the invasion force's original 240 ships made the trip back home. Resting after his victory, Harold received word of William's landing near Hastings. </a:t>
            </a:r>
          </a:p>
          <a:p>
            <a:pPr>
              <a:lnSpc>
                <a:spcPct val="80000"/>
              </a:lnSpc>
            </a:pPr>
            <a:r>
              <a:rPr lang="en-US" sz="800" dirty="0"/>
              <a:t>Construction of the Norman invasion fleet had been completed in July and all was ready for the Channel crossing. Unfortunately, William's ships could not penetrate an uncooperative north wind and for six weeks he languished on the Norman shore. Finally, on September 27, after parading the relics of St. Valery at the water's edge, the winds shifted to the south and the fleet set sail. The Normans made landfall on the English coast near </a:t>
            </a:r>
            <a:r>
              <a:rPr lang="en-US" sz="800" dirty="0" err="1"/>
              <a:t>Pevensey</a:t>
            </a:r>
            <a:r>
              <a:rPr lang="en-US" sz="800" dirty="0"/>
              <a:t> and marched to Hastings. </a:t>
            </a:r>
          </a:p>
          <a:p>
            <a:pPr>
              <a:lnSpc>
                <a:spcPct val="80000"/>
              </a:lnSpc>
            </a:pPr>
            <a:r>
              <a:rPr lang="en-US" sz="800" dirty="0"/>
              <a:t>Harold rushed his army south and planted his battle standards atop a knoll some five miles from Hastings. During the early morning of the next day, October 14, Harold's army watched as a long column of Norman warriors marched to the base of the hill and formed a battle line. Separated by a few hundred yards, the lines of the two armies traded taunts and insults. At a signal, the Norman archers took their position at the front of the line. The English at the top of the hill responded by raising their shields above their heads forming a shield-wall to protect them from the rain of arrows. The battle was joined. </a:t>
            </a:r>
          </a:p>
          <a:p>
            <a:pPr>
              <a:lnSpc>
                <a:spcPct val="80000"/>
              </a:lnSpc>
            </a:pPr>
            <a:r>
              <a:rPr lang="en-US" sz="800" dirty="0"/>
              <a:t>The English fought defensively while the Normans infantry and cavalry repeatedly charged their shield-wall. As the combat slogged on for the better part of the day, the battle's outcome was in question. Finally, as evening approached, the English line gave way and the Normans rushed their enemy with a vengeance. King Harold fell as did the majority of the Saxon aristocracy. William's victory was complete. On Christmas day 1066, William was crowned King of England in Westminster Abbey. </a:t>
            </a:r>
          </a:p>
          <a:p>
            <a:pPr>
              <a:lnSpc>
                <a:spcPct val="80000"/>
              </a:lnSpc>
            </a:pPr>
            <a:endParaRPr lang="en-US" sz="800" dirty="0"/>
          </a:p>
          <a:p>
            <a:pPr>
              <a:lnSpc>
                <a:spcPct val="80000"/>
              </a:lnSpc>
            </a:pPr>
            <a:r>
              <a:rPr lang="en-US" sz="800" dirty="0"/>
              <a:t>The Bayeux Tapestry </a:t>
            </a:r>
          </a:p>
          <a:p>
            <a:pPr>
              <a:lnSpc>
                <a:spcPct val="80000"/>
              </a:lnSpc>
            </a:pPr>
            <a:r>
              <a:rPr lang="en-US" sz="800" dirty="0"/>
              <a:t>The Bayeux Tapestry (actually an embroidery measuring over 230 feet long and 20 inches wide) describes the Norman invasion of England and the events that led up to it. It is believed that the Tapestry was commissioned by Bishop </a:t>
            </a:r>
            <a:r>
              <a:rPr lang="en-US" sz="800" dirty="0" err="1"/>
              <a:t>Odo</a:t>
            </a:r>
            <a:r>
              <a:rPr lang="en-US" sz="800" dirty="0"/>
              <a:t>, bishop of Bayeux and the half-brother of William the Conqueror. The Tapestry contains hundreds of images divided into scenes each describing a particular event. The scenes are joined into a linear sequence allowing the viewer to "read" the entire story starting with the first scene and progressing to the last. The Tapestry would probably have been displayed in a church for public view. </a:t>
            </a:r>
          </a:p>
          <a:p>
            <a:pPr>
              <a:lnSpc>
                <a:spcPct val="80000"/>
              </a:lnSpc>
            </a:pPr>
            <a:r>
              <a:rPr lang="en-US" sz="800" dirty="0"/>
              <a:t>History is written by the victors and the Tapestry is above all a Norman document. In a time when the vast majority of the population was illiterate, the Tapestry's images were designed to tell the story of the conquest of England from the Norman perspective. It focuses on the story of William, making no mention of </a:t>
            </a:r>
            <a:r>
              <a:rPr lang="en-US" sz="800" dirty="0" err="1"/>
              <a:t>Hardrada</a:t>
            </a:r>
            <a:r>
              <a:rPr lang="en-US" sz="800" dirty="0"/>
              <a:t> of Norway nor of Harold's victory at Stamford Bridge. The following are some excerpts taken from this extraordinary document.</a:t>
            </a:r>
          </a:p>
          <a:p>
            <a:pPr>
              <a:lnSpc>
                <a:spcPct val="80000"/>
              </a:lnSpc>
            </a:pPr>
            <a:endParaRPr lang="en-US" sz="800" dirty="0"/>
          </a:p>
          <a:p>
            <a:pPr>
              <a:lnSpc>
                <a:spcPct val="80000"/>
              </a:lnSpc>
            </a:pPr>
            <a:r>
              <a:rPr lang="en-US" sz="800" b="1" dirty="0"/>
              <a:t>King Edward sends Harold on a Mission </a:t>
            </a:r>
          </a:p>
          <a:p>
            <a:pPr>
              <a:lnSpc>
                <a:spcPct val="80000"/>
              </a:lnSpc>
            </a:pPr>
            <a:r>
              <a:rPr lang="en-US" sz="800" b="1" dirty="0"/>
              <a:t>The Tapestry's story begins in 1064. King Edward, who has no heirs, has decided that William of Normandy will succeed him. Having made his decision; Edward calls upon Harold to deliver the message. </a:t>
            </a:r>
          </a:p>
          <a:p>
            <a:pPr>
              <a:lnSpc>
                <a:spcPct val="80000"/>
              </a:lnSpc>
            </a:pPr>
            <a:r>
              <a:rPr lang="en-US" sz="800" b="1" dirty="0"/>
              <a:t>This at any rate, is the Norman interpretation of events for King Edward's selection of William is critical to the legitimacy of William's later claim to the English crown. It is also important that Harold deliver the message, as the tapestry explains in later scenes. </a:t>
            </a:r>
          </a:p>
          <a:p>
            <a:pPr>
              <a:lnSpc>
                <a:spcPct val="80000"/>
              </a:lnSpc>
            </a:pPr>
            <a:r>
              <a:rPr lang="en-US" sz="800" b="1" dirty="0"/>
              <a:t>In this scene King Edward leans forward entrusting Harold with his message. Harold immediately sets out on his fateful journey.</a:t>
            </a:r>
          </a:p>
          <a:p>
            <a:pPr>
              <a:lnSpc>
                <a:spcPct val="80000"/>
              </a:lnSpc>
            </a:pPr>
            <a:endParaRPr lang="en-US" sz="800" b="1" dirty="0"/>
          </a:p>
          <a:p>
            <a:pPr>
              <a:lnSpc>
                <a:spcPct val="80000"/>
              </a:lnSpc>
            </a:pPr>
            <a:r>
              <a:rPr lang="en-US" sz="800" b="1" dirty="0"/>
              <a:t>Harold Swears an Oath to William </a:t>
            </a:r>
          </a:p>
          <a:p>
            <a:pPr>
              <a:lnSpc>
                <a:spcPct val="80000"/>
              </a:lnSpc>
            </a:pPr>
            <a:r>
              <a:rPr lang="en-US" sz="800" b="1" dirty="0"/>
              <a:t>Pursuing his mission, the Tapestry describes how Harold crosses the English Channel to Normandy, is held hostage by a Norman count and is finally rescued by William. </a:t>
            </a:r>
          </a:p>
          <a:p>
            <a:pPr>
              <a:lnSpc>
                <a:spcPct val="80000"/>
              </a:lnSpc>
            </a:pPr>
            <a:r>
              <a:rPr lang="en-US" sz="800" b="1" dirty="0"/>
              <a:t>Harold ends up in William's castle at Bayeux on the Norman coast where he supposedly delivers the message from King Edward. At this point the Tapestry describes a critical event. Having received the message that Edward has anointed him as his successor; William calls upon Harold to swear an oath of allegiance to him and to his right to the throne. The Tapestry shows Harold, both hands placed upon religious relics enclosed in two shrines, swearing his oath as William looks on. The onlookers, including William, point to the event to add further emphasis. One observer (far right) places his hand over his heart to underscore the sacredness of Harold's action. Although William is seated, he appears larger in size than Harold. The disproportion emphasizes Harold's inferior status to William. The Latin inscription reads "Where Harold took an oath to Duke William." </a:t>
            </a:r>
          </a:p>
        </p:txBody>
      </p:sp>
    </p:spTree>
    <p:extLst>
      <p:ext uri="{BB962C8B-B14F-4D97-AF65-F5344CB8AC3E}">
        <p14:creationId xmlns:p14="http://schemas.microsoft.com/office/powerpoint/2010/main" val="2805116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8A932D-D57F-4407-9DB4-81791B3ADF7D}" type="slidenum">
              <a:rPr lang="en-US"/>
              <a:pPr/>
              <a:t>22</a:t>
            </a:fld>
            <a:endParaRPr lang="en-US"/>
          </a:p>
        </p:txBody>
      </p:sp>
      <p:sp>
        <p:nvSpPr>
          <p:cNvPr id="407554" name="Rectangle 2"/>
          <p:cNvSpPr>
            <a:spLocks noGrp="1" noRot="1" noChangeAspect="1" noChangeArrowheads="1" noTextEdit="1"/>
          </p:cNvSpPr>
          <p:nvPr>
            <p:ph type="sldImg"/>
          </p:nvPr>
        </p:nvSpPr>
        <p:spPr>
          <a:xfrm>
            <a:off x="992188" y="768350"/>
            <a:ext cx="5114925" cy="3836988"/>
          </a:xfrm>
          <a:ln/>
        </p:spPr>
      </p:sp>
      <p:sp>
        <p:nvSpPr>
          <p:cNvPr id="407555" name="Rectangle 3"/>
          <p:cNvSpPr>
            <a:spLocks noGrp="1" noChangeArrowheads="1"/>
          </p:cNvSpPr>
          <p:nvPr>
            <p:ph type="body" idx="1"/>
          </p:nvPr>
        </p:nvSpPr>
        <p:spPr/>
        <p:txBody>
          <a:bodyPr/>
          <a:lstStyle/>
          <a:p>
            <a:r>
              <a:rPr lang="en-US" dirty="0" smtClean="0"/>
              <a:t>Were =  war, </a:t>
            </a:r>
            <a:r>
              <a:rPr lang="en-US" dirty="0" err="1" smtClean="0"/>
              <a:t>Cacchen</a:t>
            </a:r>
            <a:r>
              <a:rPr lang="en-US" dirty="0" smtClean="0"/>
              <a:t> = catch</a:t>
            </a:r>
          </a:p>
          <a:p>
            <a:r>
              <a:rPr lang="en-US" dirty="0" smtClean="0"/>
              <a:t>http://www.atsweb.neu.edu/hlittlefield/CourseDocs/HistEng/HistLect12-ME-Lex.pdf</a:t>
            </a:r>
            <a:endParaRPr lang="en-US" dirty="0"/>
          </a:p>
        </p:txBody>
      </p:sp>
    </p:spTree>
    <p:extLst>
      <p:ext uri="{BB962C8B-B14F-4D97-AF65-F5344CB8AC3E}">
        <p14:creationId xmlns:p14="http://schemas.microsoft.com/office/powerpoint/2010/main" val="4145144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B84D70-C834-4BC8-897E-6BBCDC2FE71E}" type="slidenum">
              <a:rPr lang="en-US"/>
              <a:pPr/>
              <a:t>23</a:t>
            </a:fld>
            <a:endParaRPr lang="en-US"/>
          </a:p>
        </p:txBody>
      </p:sp>
      <p:sp>
        <p:nvSpPr>
          <p:cNvPr id="234498" name="Rectangle 2"/>
          <p:cNvSpPr>
            <a:spLocks noGrp="1" noRot="1" noChangeAspect="1" noChangeArrowheads="1" noTextEdit="1"/>
          </p:cNvSpPr>
          <p:nvPr>
            <p:ph type="sldImg"/>
          </p:nvPr>
        </p:nvSpPr>
        <p:spPr>
          <a:xfrm>
            <a:off x="992188" y="768350"/>
            <a:ext cx="5114925" cy="3836988"/>
          </a:xfrm>
          <a:ln/>
        </p:spPr>
      </p:sp>
      <p:sp>
        <p:nvSpPr>
          <p:cNvPr id="234499" name="Rectangle 3"/>
          <p:cNvSpPr>
            <a:spLocks noGrp="1" noChangeArrowheads="1"/>
          </p:cNvSpPr>
          <p:nvPr>
            <p:ph type="body" idx="1"/>
          </p:nvPr>
        </p:nvSpPr>
        <p:spPr/>
        <p:txBody>
          <a:bodyPr/>
          <a:lstStyle/>
          <a:p>
            <a:r>
              <a:rPr lang="en-US"/>
              <a:t>http://freepages.history.rootsweb.ancestry.com/~timbaloo/Uncles/images/Richard.jpg</a:t>
            </a:r>
          </a:p>
        </p:txBody>
      </p:sp>
    </p:spTree>
    <p:extLst>
      <p:ext uri="{BB962C8B-B14F-4D97-AF65-F5344CB8AC3E}">
        <p14:creationId xmlns:p14="http://schemas.microsoft.com/office/powerpoint/2010/main" val="1943065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398AF4-2405-41A2-AA73-376737C7C121}" type="slidenum">
              <a:rPr lang="en-US"/>
              <a:pPr/>
              <a:t>24</a:t>
            </a:fld>
            <a:endParaRPr lang="en-US"/>
          </a:p>
        </p:txBody>
      </p:sp>
      <p:sp>
        <p:nvSpPr>
          <p:cNvPr id="236546" name="Rectangle 2"/>
          <p:cNvSpPr>
            <a:spLocks noGrp="1" noRot="1" noChangeAspect="1" noChangeArrowheads="1" noTextEdit="1"/>
          </p:cNvSpPr>
          <p:nvPr>
            <p:ph type="sldImg"/>
          </p:nvPr>
        </p:nvSpPr>
        <p:spPr>
          <a:xfrm>
            <a:off x="992188" y="768350"/>
            <a:ext cx="5114925" cy="3836988"/>
          </a:xfrm>
          <a:ln/>
        </p:spPr>
      </p:sp>
      <p:sp>
        <p:nvSpPr>
          <p:cNvPr id="236547" name="Rectangle 3"/>
          <p:cNvSpPr>
            <a:spLocks noGrp="1" noChangeArrowheads="1"/>
          </p:cNvSpPr>
          <p:nvPr>
            <p:ph type="body" idx="1"/>
          </p:nvPr>
        </p:nvSpPr>
        <p:spPr/>
        <p:txBody>
          <a:bodyPr/>
          <a:lstStyle/>
          <a:p>
            <a:r>
              <a:rPr lang="en-US"/>
              <a:t>http://extraordinarybookofdoors.com/images/john_of_england_(john_lackland).jpg</a:t>
            </a:r>
          </a:p>
        </p:txBody>
      </p:sp>
    </p:spTree>
    <p:extLst>
      <p:ext uri="{BB962C8B-B14F-4D97-AF65-F5344CB8AC3E}">
        <p14:creationId xmlns:p14="http://schemas.microsoft.com/office/powerpoint/2010/main" val="41828881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485241-38DA-4735-8B5E-8A86F95F9016}" type="slidenum">
              <a:rPr lang="en-US"/>
              <a:pPr/>
              <a:t>25</a:t>
            </a:fld>
            <a:endParaRPr lang="en-US"/>
          </a:p>
        </p:txBody>
      </p:sp>
      <p:sp>
        <p:nvSpPr>
          <p:cNvPr id="297986" name="Rectangle 2"/>
          <p:cNvSpPr>
            <a:spLocks noGrp="1" noRot="1" noChangeAspect="1" noChangeArrowheads="1" noTextEdit="1"/>
          </p:cNvSpPr>
          <p:nvPr>
            <p:ph type="sldImg"/>
          </p:nvPr>
        </p:nvSpPr>
        <p:spPr>
          <a:xfrm>
            <a:off x="992188" y="768350"/>
            <a:ext cx="5114925" cy="3836988"/>
          </a:xfrm>
          <a:ln/>
        </p:spPr>
      </p:sp>
      <p:sp>
        <p:nvSpPr>
          <p:cNvPr id="2979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76071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10AF15-913A-4A85-8740-B39EF4C94FAC}" type="slidenum">
              <a:rPr lang="en-US"/>
              <a:pPr/>
              <a:t>26</a:t>
            </a:fld>
            <a:endParaRPr lang="en-US"/>
          </a:p>
        </p:txBody>
      </p:sp>
      <p:sp>
        <p:nvSpPr>
          <p:cNvPr id="305154" name="Rectangle 2"/>
          <p:cNvSpPr>
            <a:spLocks noGrp="1" noRot="1" noChangeAspect="1" noChangeArrowheads="1" noTextEdit="1"/>
          </p:cNvSpPr>
          <p:nvPr>
            <p:ph type="sldImg"/>
          </p:nvPr>
        </p:nvSpPr>
        <p:spPr>
          <a:xfrm>
            <a:off x="992188" y="768350"/>
            <a:ext cx="5114925" cy="3836988"/>
          </a:xfrm>
          <a:ln/>
        </p:spPr>
      </p:sp>
      <p:sp>
        <p:nvSpPr>
          <p:cNvPr id="305155" name="Rectangle 3"/>
          <p:cNvSpPr>
            <a:spLocks noGrp="1" noChangeArrowheads="1"/>
          </p:cNvSpPr>
          <p:nvPr>
            <p:ph type="body" idx="1"/>
          </p:nvPr>
        </p:nvSpPr>
        <p:spPr/>
        <p:txBody>
          <a:bodyPr/>
          <a:lstStyle/>
          <a:p>
            <a:r>
              <a:rPr lang="en-US"/>
              <a:t>http://images2.fanpop.com/images/photos/7100000/Isabella-of-Angoul-me-Queen-of-King-John-kings-and-queens-7141233-397-594.jpg</a:t>
            </a:r>
          </a:p>
        </p:txBody>
      </p:sp>
    </p:spTree>
    <p:extLst>
      <p:ext uri="{BB962C8B-B14F-4D97-AF65-F5344CB8AC3E}">
        <p14:creationId xmlns:p14="http://schemas.microsoft.com/office/powerpoint/2010/main" val="1725133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B8057D-9C8A-45AB-A94A-8E0729C11AE0}" type="slidenum">
              <a:rPr lang="en-US"/>
              <a:pPr/>
              <a:t>27</a:t>
            </a:fld>
            <a:endParaRPr lang="en-US"/>
          </a:p>
        </p:txBody>
      </p:sp>
      <p:sp>
        <p:nvSpPr>
          <p:cNvPr id="318466" name="Rectangle 2"/>
          <p:cNvSpPr>
            <a:spLocks noGrp="1" noRot="1" noChangeAspect="1" noChangeArrowheads="1" noTextEdit="1"/>
          </p:cNvSpPr>
          <p:nvPr>
            <p:ph type="sldImg"/>
          </p:nvPr>
        </p:nvSpPr>
        <p:spPr>
          <a:xfrm>
            <a:off x="992188" y="768350"/>
            <a:ext cx="5114925" cy="3836988"/>
          </a:xfrm>
          <a:ln/>
        </p:spPr>
      </p:sp>
      <p:sp>
        <p:nvSpPr>
          <p:cNvPr id="318467" name="Rectangle 3"/>
          <p:cNvSpPr>
            <a:spLocks noGrp="1" noChangeArrowheads="1"/>
          </p:cNvSpPr>
          <p:nvPr>
            <p:ph type="body" idx="1"/>
          </p:nvPr>
        </p:nvSpPr>
        <p:spPr/>
        <p:txBody>
          <a:bodyPr/>
          <a:lstStyle/>
          <a:p>
            <a:r>
              <a:rPr lang="en-US"/>
              <a:t>http://upload.wikimedia.org/wikipedia/commons/f/f5/Conquetes_Philippe_Auguste.gif</a:t>
            </a:r>
          </a:p>
        </p:txBody>
      </p:sp>
    </p:spTree>
    <p:extLst>
      <p:ext uri="{BB962C8B-B14F-4D97-AF65-F5344CB8AC3E}">
        <p14:creationId xmlns:p14="http://schemas.microsoft.com/office/powerpoint/2010/main" val="35416495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397152-159D-4DD7-890C-09DB9B9DF7C1}" type="slidenum">
              <a:rPr lang="en-US"/>
              <a:pPr/>
              <a:t>28</a:t>
            </a:fld>
            <a:endParaRPr lang="en-US"/>
          </a:p>
        </p:txBody>
      </p:sp>
      <p:sp>
        <p:nvSpPr>
          <p:cNvPr id="324610" name="Rectangle 2"/>
          <p:cNvSpPr>
            <a:spLocks noGrp="1" noRot="1" noChangeAspect="1" noChangeArrowheads="1" noTextEdit="1"/>
          </p:cNvSpPr>
          <p:nvPr>
            <p:ph type="sldImg"/>
          </p:nvPr>
        </p:nvSpPr>
        <p:spPr>
          <a:xfrm>
            <a:off x="992188" y="768350"/>
            <a:ext cx="5114925" cy="3836988"/>
          </a:xfrm>
          <a:ln/>
        </p:spPr>
      </p:sp>
      <p:sp>
        <p:nvSpPr>
          <p:cNvPr id="3246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098784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6E822D-51CB-42F7-9116-CAB41229BA80}" type="slidenum">
              <a:rPr lang="en-US"/>
              <a:pPr/>
              <a:t>29</a:t>
            </a:fld>
            <a:endParaRPr lang="en-US"/>
          </a:p>
        </p:txBody>
      </p:sp>
      <p:sp>
        <p:nvSpPr>
          <p:cNvPr id="303106" name="Rectangle 2"/>
          <p:cNvSpPr>
            <a:spLocks noGrp="1" noRot="1" noChangeAspect="1" noChangeArrowheads="1" noTextEdit="1"/>
          </p:cNvSpPr>
          <p:nvPr>
            <p:ph type="sldImg"/>
          </p:nvPr>
        </p:nvSpPr>
        <p:spPr>
          <a:xfrm>
            <a:off x="992188" y="768350"/>
            <a:ext cx="5114925" cy="3836988"/>
          </a:xfrm>
          <a:ln/>
        </p:spPr>
      </p:sp>
      <p:sp>
        <p:nvSpPr>
          <p:cNvPr id="3031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8413829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F83DC2-1C5A-4941-BAED-3982ECCAF36F}" type="slidenum">
              <a:rPr lang="en-US"/>
              <a:pPr/>
              <a:t>30</a:t>
            </a:fld>
            <a:endParaRPr lang="en-US"/>
          </a:p>
        </p:txBody>
      </p:sp>
      <p:sp>
        <p:nvSpPr>
          <p:cNvPr id="238594" name="Rectangle 2"/>
          <p:cNvSpPr>
            <a:spLocks noGrp="1" noRot="1" noChangeAspect="1" noChangeArrowheads="1" noTextEdit="1"/>
          </p:cNvSpPr>
          <p:nvPr>
            <p:ph type="sldImg"/>
          </p:nvPr>
        </p:nvSpPr>
        <p:spPr>
          <a:xfrm>
            <a:off x="992188" y="768350"/>
            <a:ext cx="5114925" cy="3836988"/>
          </a:xfrm>
          <a:ln/>
        </p:spPr>
      </p:sp>
      <p:sp>
        <p:nvSpPr>
          <p:cNvPr id="2385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91736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8FEB27-D4C0-4F5D-80AE-52F241A802E3}" type="slidenum">
              <a:rPr lang="en-US"/>
              <a:pPr/>
              <a:t>31</a:t>
            </a:fld>
            <a:endParaRPr lang="en-US"/>
          </a:p>
        </p:txBody>
      </p:sp>
      <p:sp>
        <p:nvSpPr>
          <p:cNvPr id="310274" name="Rectangle 2"/>
          <p:cNvSpPr>
            <a:spLocks noGrp="1" noRot="1" noChangeAspect="1" noChangeArrowheads="1" noTextEdit="1"/>
          </p:cNvSpPr>
          <p:nvPr>
            <p:ph type="sldImg"/>
          </p:nvPr>
        </p:nvSpPr>
        <p:spPr>
          <a:xfrm>
            <a:off x="992188" y="768350"/>
            <a:ext cx="5114925" cy="3836988"/>
          </a:xfrm>
          <a:ln/>
        </p:spPr>
      </p:sp>
      <p:sp>
        <p:nvSpPr>
          <p:cNvPr id="3102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16548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AB24D9-C0AD-4E62-A99B-71834AF6F135}" type="slidenum">
              <a:rPr lang="en-US"/>
              <a:pPr/>
              <a:t>3</a:t>
            </a:fld>
            <a:endParaRPr lang="en-US"/>
          </a:p>
        </p:txBody>
      </p:sp>
      <p:sp>
        <p:nvSpPr>
          <p:cNvPr id="189442" name="Rectangle 2"/>
          <p:cNvSpPr>
            <a:spLocks noGrp="1" noRot="1" noChangeAspect="1" noChangeArrowheads="1" noTextEdit="1"/>
          </p:cNvSpPr>
          <p:nvPr>
            <p:ph type="sldImg"/>
          </p:nvPr>
        </p:nvSpPr>
        <p:spPr>
          <a:xfrm>
            <a:off x="992188" y="768350"/>
            <a:ext cx="5114925" cy="3836988"/>
          </a:xfrm>
          <a:ln/>
        </p:spPr>
      </p:sp>
      <p:sp>
        <p:nvSpPr>
          <p:cNvPr id="189443" name="Rectangle 3"/>
          <p:cNvSpPr>
            <a:spLocks noGrp="1" noChangeArrowheads="1"/>
          </p:cNvSpPr>
          <p:nvPr>
            <p:ph type="body" idx="1"/>
          </p:nvPr>
        </p:nvSpPr>
        <p:spPr/>
        <p:txBody>
          <a:bodyPr/>
          <a:lstStyle/>
          <a:p>
            <a:pPr>
              <a:lnSpc>
                <a:spcPct val="80000"/>
              </a:lnSpc>
            </a:pPr>
            <a:r>
              <a:rPr lang="en-US" sz="800" dirty="0"/>
              <a:t>http://www.eyewitnesstohistory.com/bayeuxcont.htm</a:t>
            </a:r>
          </a:p>
          <a:p>
            <a:pPr>
              <a:lnSpc>
                <a:spcPct val="80000"/>
              </a:lnSpc>
            </a:pPr>
            <a:endParaRPr lang="en-US" sz="800" dirty="0"/>
          </a:p>
          <a:p>
            <a:pPr>
              <a:lnSpc>
                <a:spcPct val="80000"/>
              </a:lnSpc>
            </a:pPr>
            <a:r>
              <a:rPr lang="en-US" sz="800" dirty="0"/>
              <a:t>The Death and Burial of Edward the Confessor </a:t>
            </a:r>
          </a:p>
          <a:p>
            <a:pPr>
              <a:lnSpc>
                <a:spcPct val="80000"/>
              </a:lnSpc>
            </a:pPr>
            <a:r>
              <a:rPr lang="en-US" sz="800" dirty="0"/>
              <a:t>The Tapestry describes Harold's return to England after swearing his oath to William and his report to King Edward. The story then advances forward two years to 1066 and the death of Edward. </a:t>
            </a:r>
          </a:p>
          <a:p>
            <a:pPr>
              <a:lnSpc>
                <a:spcPct val="80000"/>
              </a:lnSpc>
            </a:pPr>
            <a:r>
              <a:rPr lang="en-US" sz="800" dirty="0"/>
              <a:t> </a:t>
            </a:r>
          </a:p>
          <a:p>
            <a:pPr>
              <a:lnSpc>
                <a:spcPct val="80000"/>
              </a:lnSpc>
            </a:pPr>
            <a:r>
              <a:rPr lang="en-US" sz="800" dirty="0"/>
              <a:t>The death and burial of King Edward is presented in three scenes whose chronological order is reversed. The first image (1) depicts Westminster Abbey. This is followed by Edward's funeral procession (2) and then his death (3).</a:t>
            </a:r>
          </a:p>
          <a:p>
            <a:pPr>
              <a:lnSpc>
                <a:spcPct val="80000"/>
              </a:lnSpc>
            </a:pPr>
            <a:r>
              <a:rPr lang="en-US" sz="800" dirty="0"/>
              <a:t>The Death of Edward  The Death of King Edward</a:t>
            </a:r>
            <a:br>
              <a:rPr lang="en-US" sz="800" dirty="0"/>
            </a:br>
            <a:r>
              <a:rPr lang="en-US" sz="800" dirty="0"/>
              <a:t> </a:t>
            </a:r>
          </a:p>
          <a:p>
            <a:pPr>
              <a:lnSpc>
                <a:spcPct val="80000"/>
              </a:lnSpc>
            </a:pPr>
            <a:r>
              <a:rPr lang="en-US" sz="800" dirty="0"/>
              <a:t>In this scene (3) Edward is presented as both alive and dead. In the top portion of the panel Edward converses with those gathered at his bedside. The Latin inscription reads "Here King Edward addresses his faithful ones." At the foot of his bed sits Edward's wife who is also Harold's sister. At the side of the bed stands </a:t>
            </a:r>
            <a:r>
              <a:rPr lang="en-US" sz="800" dirty="0" err="1"/>
              <a:t>Stigand</a:t>
            </a:r>
            <a:r>
              <a:rPr lang="en-US" sz="800" dirty="0"/>
              <a:t>, the archbishop of Canterbury who performs a religious ceremony. The dying king addresses Harold who kneels in front of him. It is here that Edward supposedly anointed Harold as his successor giving legitimacy to Harold's claim to the crown. </a:t>
            </a:r>
          </a:p>
          <a:p>
            <a:pPr>
              <a:lnSpc>
                <a:spcPct val="80000"/>
              </a:lnSpc>
            </a:pPr>
            <a:r>
              <a:rPr lang="en-US" sz="800" dirty="0"/>
              <a:t>In the lower panel Edward is prepared for burial. The bishop performs last rites while the embalmers go about their work. The Latin inscription reads "And here he died."</a:t>
            </a:r>
          </a:p>
          <a:p>
            <a:pPr>
              <a:lnSpc>
                <a:spcPct val="80000"/>
              </a:lnSpc>
            </a:pPr>
            <a:endParaRPr lang="en-US" sz="800" dirty="0"/>
          </a:p>
          <a:p>
            <a:pPr>
              <a:lnSpc>
                <a:spcPct val="80000"/>
              </a:lnSpc>
            </a:pPr>
            <a:r>
              <a:rPr lang="en-US" sz="800" dirty="0"/>
              <a:t>The Procession </a:t>
            </a:r>
          </a:p>
          <a:p>
            <a:pPr>
              <a:lnSpc>
                <a:spcPct val="80000"/>
              </a:lnSpc>
            </a:pPr>
            <a:r>
              <a:rPr lang="en-US" sz="800" dirty="0"/>
              <a:t> King Edward's Funeral Procession</a:t>
            </a:r>
            <a:br>
              <a:rPr lang="en-US" sz="800" dirty="0"/>
            </a:br>
            <a:r>
              <a:rPr lang="en-US" sz="800" dirty="0"/>
              <a:t> Edwards' body, wrapped in linen, is carried to the church for burial (2). The Latin inscription reads "Here the body of King Edward is carried to the Church of St. Peter the Apostle." Edward's burial took place on January 6, 1066. </a:t>
            </a:r>
          </a:p>
          <a:p>
            <a:pPr>
              <a:lnSpc>
                <a:spcPct val="80000"/>
              </a:lnSpc>
            </a:pPr>
            <a:r>
              <a:rPr lang="en-US" sz="800" dirty="0"/>
              <a:t>In its entry for the year 1066, the </a:t>
            </a:r>
            <a:r>
              <a:rPr lang="en-US" sz="800" i="1" dirty="0"/>
              <a:t>Anglo-Saxon Chronicle</a:t>
            </a:r>
            <a:r>
              <a:rPr lang="en-US" sz="800" dirty="0"/>
              <a:t> describes Edward's death as follows: "In this year was consecrated the minster at Westminster, on </a:t>
            </a:r>
            <a:r>
              <a:rPr lang="en-US" sz="800" dirty="0" err="1"/>
              <a:t>Childer</a:t>
            </a:r>
            <a:r>
              <a:rPr lang="en-US" sz="800" dirty="0"/>
              <a:t>-mass-day. And King Edward died on the eve of Twelfth-day; and he was buried on Twelfth-day within the newly consecrated church at Westminster. And Harold the earl succeeded to the kingdom of England, even as the king had granted it to him, and men also had chosen him thereto; and he was crowned as king on Twelfth-day."</a:t>
            </a:r>
          </a:p>
          <a:p>
            <a:pPr>
              <a:lnSpc>
                <a:spcPct val="80000"/>
              </a:lnSpc>
            </a:pPr>
            <a:r>
              <a:rPr lang="en-US" sz="800" dirty="0"/>
              <a:t>Westminster Abbey </a:t>
            </a:r>
          </a:p>
          <a:p>
            <a:pPr>
              <a:lnSpc>
                <a:spcPct val="80000"/>
              </a:lnSpc>
            </a:pPr>
            <a:r>
              <a:rPr lang="en-US" sz="800" dirty="0"/>
              <a:t> Westminster Abbey</a:t>
            </a:r>
            <a:br>
              <a:rPr lang="en-US" sz="800" dirty="0"/>
            </a:br>
            <a:r>
              <a:rPr lang="en-US" sz="800" dirty="0"/>
              <a:t> Edward's funeral procession completes its journey at Westminster Abbey (1). King Edward began work on the abbey in 1050 and construction was completed shortly before his death. The pious Edward was awarded the distinction "the Confessor" for his effort. Unfortunately, the King fell ill on Christmas eve and was unable to attend the abbey's consecration. </a:t>
            </a:r>
          </a:p>
          <a:p>
            <a:pPr>
              <a:lnSpc>
                <a:spcPct val="80000"/>
              </a:lnSpc>
            </a:pPr>
            <a:r>
              <a:rPr lang="en-US" sz="800" dirty="0"/>
              <a:t>The Tapestry conveys the newness of the abbey by the workman affixing the weather vane atop the roof to the left. God's blessing upon the consecrated structure is represented by the hand appearing from the clouds above.</a:t>
            </a:r>
          </a:p>
          <a:p>
            <a:pPr>
              <a:lnSpc>
                <a:spcPct val="80000"/>
              </a:lnSpc>
            </a:pPr>
            <a:endParaRPr lang="en-US" sz="800" dirty="0"/>
          </a:p>
          <a:p>
            <a:pPr>
              <a:lnSpc>
                <a:spcPct val="80000"/>
              </a:lnSpc>
            </a:pPr>
            <a:r>
              <a:rPr lang="en-US" sz="800" dirty="0"/>
              <a:t>A Bad Omen: the Appearance of Halley's Comet </a:t>
            </a:r>
          </a:p>
          <a:p>
            <a:pPr>
              <a:lnSpc>
                <a:spcPct val="80000"/>
              </a:lnSpc>
            </a:pPr>
            <a:r>
              <a:rPr lang="en-US" sz="800" dirty="0"/>
              <a:t> Halley's Comet (upper left)</a:t>
            </a:r>
            <a:br>
              <a:rPr lang="en-US" sz="800" dirty="0"/>
            </a:br>
            <a:r>
              <a:rPr lang="en-US" sz="800" dirty="0"/>
              <a:t> Harold is crowned king on January 6. In the spring, near Easter, a comet appears in the sky. The </a:t>
            </a:r>
            <a:r>
              <a:rPr lang="en-US" sz="800" i="1" dirty="0"/>
              <a:t>Anglo-Saxon Chronicle</a:t>
            </a:r>
            <a:r>
              <a:rPr lang="en-US" sz="800" dirty="0"/>
              <a:t> describes the event: "Easter was then on the sixteenth day before the calends of May. Then was over all England such a token seen as no man ever saw before. Some men said that it was the comet-star, which others denominate the long-</a:t>
            </a:r>
            <a:r>
              <a:rPr lang="en-US" sz="800" dirty="0" err="1"/>
              <a:t>hair'd</a:t>
            </a:r>
            <a:r>
              <a:rPr lang="en-US" sz="800" dirty="0"/>
              <a:t> star. It appeared first on the eve called '</a:t>
            </a:r>
            <a:r>
              <a:rPr lang="en-US" sz="800" dirty="0" err="1"/>
              <a:t>Litania</a:t>
            </a:r>
            <a:r>
              <a:rPr lang="en-US" sz="800" dirty="0"/>
              <a:t> major', that is, on the eighth before the calends of May; and so shone all the week." </a:t>
            </a:r>
          </a:p>
          <a:p>
            <a:pPr>
              <a:lnSpc>
                <a:spcPct val="80000"/>
              </a:lnSpc>
            </a:pPr>
            <a:r>
              <a:rPr lang="en-US" sz="800" dirty="0"/>
              <a:t>We now know that the comet-star in the sky was Halley's Comet making one of its 76-year cyclical appearances. In the Tapestry, an attendant rushes to tell Harold of the celestial happening as he sits upon his throne. The comet appears at the upper left. The portrayal acquires a sense of foreboding as empty long boats appear below the scene. These no doubt presage the invasion fleet William will employ to cross the Channel. The Tapestry implies that the appearance of the comet expresses God's wrath at Harold for breaking his oath to William and assuming the throne. Retribution will be found in the invasion fleet. </a:t>
            </a:r>
          </a:p>
          <a:p>
            <a:pPr>
              <a:lnSpc>
                <a:spcPct val="80000"/>
              </a:lnSpc>
            </a:pPr>
            <a:endParaRPr lang="en-US" sz="800" dirty="0"/>
          </a:p>
          <a:p>
            <a:pPr>
              <a:lnSpc>
                <a:spcPct val="80000"/>
              </a:lnSpc>
            </a:pPr>
            <a:r>
              <a:rPr lang="en-US" sz="800" dirty="0"/>
              <a:t>William Launches His Invasion </a:t>
            </a:r>
          </a:p>
          <a:p>
            <a:pPr>
              <a:lnSpc>
                <a:spcPct val="80000"/>
              </a:lnSpc>
            </a:pPr>
            <a:r>
              <a:rPr lang="en-US" sz="800" dirty="0"/>
              <a:t>Upon hearing the news of Harold's coronation, William immediately orders the building of an invasion fleet. The Tapestry describes in detail the construction of the fleet and preparations for the invasion providing insight into eleventh century building techniques. With preparations complete, William waits on the Normandy shore for a favorable wind to take him to England. </a:t>
            </a:r>
          </a:p>
          <a:p>
            <a:pPr>
              <a:lnSpc>
                <a:spcPct val="80000"/>
              </a:lnSpc>
            </a:pPr>
            <a:endParaRPr lang="en-US" sz="800" dirty="0"/>
          </a:p>
          <a:p>
            <a:pPr>
              <a:lnSpc>
                <a:spcPct val="80000"/>
              </a:lnSpc>
            </a:pPr>
            <a:r>
              <a:rPr lang="en-US" sz="800" dirty="0"/>
              <a:t> William's Flagship</a:t>
            </a:r>
            <a:br>
              <a:rPr lang="en-US" sz="800" dirty="0"/>
            </a:br>
            <a:r>
              <a:rPr lang="en-US" sz="800" dirty="0"/>
              <a:t> The favorable wind arrives on September 27, and the fleet sets sail, its ships loaded with knights, archers, infantry, horses and the lumber necessary to build two or three forts. This scene shows William's ship as the fleet approaches </a:t>
            </a:r>
            <a:r>
              <a:rPr lang="en-US" sz="800" dirty="0" err="1"/>
              <a:t>Pevensy</a:t>
            </a:r>
            <a:r>
              <a:rPr lang="en-US" sz="800" dirty="0"/>
              <a:t> on the English shore. A cross adorns the top of the ship's mast. Below the cross, a lantern guides the way for the rest of the fleet. Shields line the ship's gunwales, reminiscent of the practice of the Norman's Viking ancestors. A dragon's head sits on the ship's prow and a bugler blows his horn at the ship's stern. A ship laden with horses sails along side William's craft. The fleet lands on September 28 and the invasion army makes its way to Hastings.</a:t>
            </a:r>
          </a:p>
          <a:p>
            <a:pPr>
              <a:lnSpc>
                <a:spcPct val="80000"/>
              </a:lnSpc>
            </a:pPr>
            <a:endParaRPr lang="en-US" sz="800" dirty="0"/>
          </a:p>
          <a:p>
            <a:pPr>
              <a:lnSpc>
                <a:spcPct val="80000"/>
              </a:lnSpc>
            </a:pPr>
            <a:r>
              <a:rPr lang="en-US" sz="800" dirty="0"/>
              <a:t> The Battle</a:t>
            </a:r>
            <a:br>
              <a:rPr lang="en-US" sz="800" dirty="0"/>
            </a:br>
            <a:r>
              <a:rPr lang="en-US" sz="800" dirty="0"/>
              <a:t> The Battle </a:t>
            </a:r>
          </a:p>
          <a:p>
            <a:pPr>
              <a:lnSpc>
                <a:spcPct val="80000"/>
              </a:lnSpc>
            </a:pPr>
            <a:r>
              <a:rPr lang="en-US" sz="800" dirty="0"/>
              <a:t>This is one of many scenes depicting the ferocity of the battle. Wielding his battle-axe, a Saxon deals a death-blow to the horse of a Norman. This was the first time the Normans had encountered an enemy armed with the battle-axe. For the Saxons, this was the first time they had battled an enemy mounted on horseback. This scene probably describes the later stages of the battle when the Norman knights had broken through the Saxon shield wall. At the bottom of the scene lay the dead bodies of both Normans and Saxons. </a:t>
            </a:r>
            <a:br>
              <a:rPr lang="en-US" sz="800" dirty="0"/>
            </a:br>
            <a:endParaRPr lang="en-US" sz="800" dirty="0"/>
          </a:p>
          <a:p>
            <a:pPr>
              <a:lnSpc>
                <a:spcPct val="80000"/>
              </a:lnSpc>
            </a:pPr>
            <a:r>
              <a:rPr lang="en-US" sz="800" dirty="0"/>
              <a:t>The Death of Harold </a:t>
            </a:r>
          </a:p>
          <a:p>
            <a:pPr>
              <a:lnSpc>
                <a:spcPct val="80000"/>
              </a:lnSpc>
            </a:pPr>
            <a:r>
              <a:rPr lang="en-US" sz="800" dirty="0"/>
              <a:t> The Death of Harold</a:t>
            </a:r>
            <a:br>
              <a:rPr lang="en-US" sz="800" dirty="0"/>
            </a:br>
            <a:r>
              <a:rPr lang="en-US" sz="800" dirty="0"/>
              <a:t> King Harold tries to pull an arrow from his right eye. Several arrows are lodged in his shield showing he was in the thick of the battle. To the right, a Norman knight cuts down the wounded king assuring his death. At the bottom of the scene the victorious Normans claim the spoils of war as they strip the chain mail from bodies while collecting shields and swords from the dead. Scholars debate the meaning of this scene, some saying that the man slain by the knight is not Harold, others contesting that the man with the arrow wound is not Harold, others claiming that both represent Harold. The Latin inscription reads "Here King Harold was killed." The Tapestry ends its story after the death of Harold. </a:t>
            </a:r>
          </a:p>
          <a:p>
            <a:pPr>
              <a:lnSpc>
                <a:spcPct val="80000"/>
              </a:lnSpc>
            </a:pPr>
            <a:r>
              <a:rPr lang="en-US" sz="800" dirty="0"/>
              <a:t>William ruled England until his death in 1087. The </a:t>
            </a:r>
            <a:r>
              <a:rPr lang="en-US" sz="800" i="1" dirty="0"/>
              <a:t>Anglo-Saxon Chronicle</a:t>
            </a:r>
            <a:r>
              <a:rPr lang="en-US" sz="800" dirty="0"/>
              <a:t> recalls the Norman King in its entry for that year: "But amongst other things is not to be forgotten that good peace that he made in this land; so that a man of any account might go over his kingdom unhurt with his bosom full of gold. No man durst slay another, had he never so much evil done to the other; and if any churl lay with a woman against her will, he soon lost the limb that he played with. He truly reigned over England; and by his capacity so thoroughly surveyed it, that there was not a hide of land in England that he </a:t>
            </a:r>
            <a:r>
              <a:rPr lang="en-US" sz="800" dirty="0" err="1"/>
              <a:t>wist</a:t>
            </a:r>
            <a:r>
              <a:rPr lang="en-US" sz="800" dirty="0"/>
              <a:t> not who had it, or what it was worth, and afterwards set it down in his book."</a:t>
            </a:r>
          </a:p>
          <a:p>
            <a:pPr>
              <a:lnSpc>
                <a:spcPct val="80000"/>
              </a:lnSpc>
            </a:pPr>
            <a:endParaRPr lang="en-US" sz="800" dirty="0"/>
          </a:p>
          <a:p>
            <a:pPr>
              <a:lnSpc>
                <a:spcPct val="80000"/>
              </a:lnSpc>
            </a:pPr>
            <a:r>
              <a:rPr lang="en-US" sz="800" dirty="0"/>
              <a:t>References: </a:t>
            </a:r>
            <a:br>
              <a:rPr lang="en-US" sz="800" dirty="0"/>
            </a:br>
            <a:r>
              <a:rPr lang="en-US" sz="800" dirty="0"/>
              <a:t>   Bernstein, David, The Mystery of the Bayeux Tapestry (1987); </a:t>
            </a:r>
            <a:r>
              <a:rPr lang="en-US" sz="800" dirty="0" err="1"/>
              <a:t>Howarth</a:t>
            </a:r>
            <a:r>
              <a:rPr lang="en-US" sz="800" dirty="0"/>
              <a:t>, David, 1066 the Year of the Conquest (1978); Ingram, James (translator), The Anglo-Saxon Chronicle (1823); Wood, Michael, In Search of the Dark Ages (1987). </a:t>
            </a:r>
          </a:p>
          <a:p>
            <a:pPr>
              <a:lnSpc>
                <a:spcPct val="80000"/>
              </a:lnSpc>
            </a:pPr>
            <a:r>
              <a:rPr lang="en-US" sz="800" dirty="0"/>
              <a:t>How To Cite This Article: </a:t>
            </a:r>
            <a:br>
              <a:rPr lang="en-US" sz="800" dirty="0"/>
            </a:br>
            <a:r>
              <a:rPr lang="en-US" sz="800" dirty="0"/>
              <a:t>"Invasion of England, 1066," </a:t>
            </a:r>
            <a:r>
              <a:rPr lang="en-US" sz="800" dirty="0" err="1"/>
              <a:t>EyeWitness</a:t>
            </a:r>
            <a:r>
              <a:rPr lang="en-US" sz="800" dirty="0"/>
              <a:t> to History, www.eyewitnesstohistory.com (1997). </a:t>
            </a:r>
          </a:p>
        </p:txBody>
      </p:sp>
    </p:spTree>
    <p:extLst>
      <p:ext uri="{BB962C8B-B14F-4D97-AF65-F5344CB8AC3E}">
        <p14:creationId xmlns:p14="http://schemas.microsoft.com/office/powerpoint/2010/main" val="30675533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23AD47-A6F8-410A-BEAD-623582D629AD}" type="slidenum">
              <a:rPr lang="en-US"/>
              <a:pPr/>
              <a:t>32</a:t>
            </a:fld>
            <a:endParaRPr lang="en-US"/>
          </a:p>
        </p:txBody>
      </p:sp>
      <p:sp>
        <p:nvSpPr>
          <p:cNvPr id="240642" name="Rectangle 2"/>
          <p:cNvSpPr>
            <a:spLocks noGrp="1" noRot="1" noChangeAspect="1" noChangeArrowheads="1" noTextEdit="1"/>
          </p:cNvSpPr>
          <p:nvPr>
            <p:ph type="sldImg"/>
          </p:nvPr>
        </p:nvSpPr>
        <p:spPr>
          <a:xfrm>
            <a:off x="992188" y="768350"/>
            <a:ext cx="5114925" cy="3836988"/>
          </a:xfrm>
          <a:ln/>
        </p:spPr>
      </p:sp>
      <p:sp>
        <p:nvSpPr>
          <p:cNvPr id="240643" name="Rectangle 3"/>
          <p:cNvSpPr>
            <a:spLocks noGrp="1" noChangeArrowheads="1"/>
          </p:cNvSpPr>
          <p:nvPr>
            <p:ph type="body" idx="1"/>
          </p:nvPr>
        </p:nvSpPr>
        <p:spPr/>
        <p:txBody>
          <a:bodyPr/>
          <a:lstStyle/>
          <a:p>
            <a:r>
              <a:rPr lang="en-US"/>
              <a:t>http://en.wikipedia.org/wiki/File:Gal_nations_edward_i.jpg</a:t>
            </a:r>
          </a:p>
        </p:txBody>
      </p:sp>
    </p:spTree>
    <p:extLst>
      <p:ext uri="{BB962C8B-B14F-4D97-AF65-F5344CB8AC3E}">
        <p14:creationId xmlns:p14="http://schemas.microsoft.com/office/powerpoint/2010/main" val="32547026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DE6F62-92CC-48A8-AA18-A240E56CA9B2}" type="slidenum">
              <a:rPr lang="en-US"/>
              <a:pPr/>
              <a:t>33</a:t>
            </a:fld>
            <a:endParaRPr lang="en-US"/>
          </a:p>
        </p:txBody>
      </p:sp>
      <p:sp>
        <p:nvSpPr>
          <p:cNvPr id="247810" name="Rectangle 2"/>
          <p:cNvSpPr>
            <a:spLocks noGrp="1" noRot="1" noChangeAspect="1" noChangeArrowheads="1" noTextEdit="1"/>
          </p:cNvSpPr>
          <p:nvPr>
            <p:ph type="sldImg"/>
          </p:nvPr>
        </p:nvSpPr>
        <p:spPr>
          <a:xfrm>
            <a:off x="992188" y="768350"/>
            <a:ext cx="5114925" cy="3836988"/>
          </a:xfrm>
          <a:ln/>
        </p:spPr>
      </p:sp>
      <p:sp>
        <p:nvSpPr>
          <p:cNvPr id="247811" name="Rectangle 3"/>
          <p:cNvSpPr>
            <a:spLocks noGrp="1" noChangeArrowheads="1"/>
          </p:cNvSpPr>
          <p:nvPr>
            <p:ph type="body" idx="1"/>
          </p:nvPr>
        </p:nvSpPr>
        <p:spPr/>
        <p:txBody>
          <a:bodyPr/>
          <a:lstStyle/>
          <a:p>
            <a:r>
              <a:rPr lang="en-US"/>
              <a:t>http://upload.wikimedia.org/wikipedia/commons/2/20/King_Edward_II_of_England.jpg</a:t>
            </a:r>
          </a:p>
        </p:txBody>
      </p:sp>
    </p:spTree>
    <p:extLst>
      <p:ext uri="{BB962C8B-B14F-4D97-AF65-F5344CB8AC3E}">
        <p14:creationId xmlns:p14="http://schemas.microsoft.com/office/powerpoint/2010/main" val="3861077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029847-B284-45EF-8692-A0F30FAF512D}" type="slidenum">
              <a:rPr lang="en-US"/>
              <a:pPr/>
              <a:t>34</a:t>
            </a:fld>
            <a:endParaRPr lang="en-US"/>
          </a:p>
        </p:txBody>
      </p:sp>
      <p:sp>
        <p:nvSpPr>
          <p:cNvPr id="271362" name="Rectangle 2"/>
          <p:cNvSpPr>
            <a:spLocks noGrp="1" noRot="1" noChangeAspect="1" noChangeArrowheads="1" noTextEdit="1"/>
          </p:cNvSpPr>
          <p:nvPr>
            <p:ph type="sldImg"/>
          </p:nvPr>
        </p:nvSpPr>
        <p:spPr>
          <a:xfrm>
            <a:off x="992188" y="768350"/>
            <a:ext cx="5114925" cy="3836988"/>
          </a:xfrm>
          <a:ln/>
        </p:spPr>
      </p:sp>
      <p:sp>
        <p:nvSpPr>
          <p:cNvPr id="271363" name="Rectangle 3"/>
          <p:cNvSpPr>
            <a:spLocks noGrp="1" noChangeArrowheads="1"/>
          </p:cNvSpPr>
          <p:nvPr>
            <p:ph type="body" idx="1"/>
          </p:nvPr>
        </p:nvSpPr>
        <p:spPr/>
        <p:txBody>
          <a:bodyPr/>
          <a:lstStyle/>
          <a:p>
            <a:r>
              <a:rPr lang="en-US"/>
              <a:t>http://www.emersonkent.com/map_archive/france_1314.htm</a:t>
            </a:r>
          </a:p>
        </p:txBody>
      </p:sp>
    </p:spTree>
    <p:extLst>
      <p:ext uri="{BB962C8B-B14F-4D97-AF65-F5344CB8AC3E}">
        <p14:creationId xmlns:p14="http://schemas.microsoft.com/office/powerpoint/2010/main" val="11197892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2A5431-A9E7-4CD8-963D-A5D9B0CE94AC}" type="slidenum">
              <a:rPr lang="en-US"/>
              <a:pPr/>
              <a:t>35</a:t>
            </a:fld>
            <a:endParaRPr lang="en-US"/>
          </a:p>
        </p:txBody>
      </p:sp>
      <p:sp>
        <p:nvSpPr>
          <p:cNvPr id="249858" name="Rectangle 2"/>
          <p:cNvSpPr>
            <a:spLocks noGrp="1" noRot="1" noChangeAspect="1" noChangeArrowheads="1" noTextEdit="1"/>
          </p:cNvSpPr>
          <p:nvPr>
            <p:ph type="sldImg"/>
          </p:nvPr>
        </p:nvSpPr>
        <p:spPr>
          <a:xfrm>
            <a:off x="992188" y="768350"/>
            <a:ext cx="5114925" cy="3836988"/>
          </a:xfrm>
          <a:ln/>
        </p:spPr>
      </p:sp>
      <p:sp>
        <p:nvSpPr>
          <p:cNvPr id="249859" name="Rectangle 3"/>
          <p:cNvSpPr>
            <a:spLocks noGrp="1" noChangeArrowheads="1"/>
          </p:cNvSpPr>
          <p:nvPr>
            <p:ph type="body" idx="1"/>
          </p:nvPr>
        </p:nvSpPr>
        <p:spPr/>
        <p:txBody>
          <a:bodyPr/>
          <a:lstStyle/>
          <a:p>
            <a:r>
              <a:rPr lang="en-US"/>
              <a:t>http://www.medieval-life-and-times.info/images/edward-iii.jpg</a:t>
            </a:r>
          </a:p>
        </p:txBody>
      </p:sp>
    </p:spTree>
    <p:extLst>
      <p:ext uri="{BB962C8B-B14F-4D97-AF65-F5344CB8AC3E}">
        <p14:creationId xmlns:p14="http://schemas.microsoft.com/office/powerpoint/2010/main" val="27178928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2AE642-3BDB-432B-8B10-61109A5645CE}" type="slidenum">
              <a:rPr lang="en-US"/>
              <a:pPr/>
              <a:t>36</a:t>
            </a:fld>
            <a:endParaRPr lang="en-US"/>
          </a:p>
        </p:txBody>
      </p:sp>
      <p:sp>
        <p:nvSpPr>
          <p:cNvPr id="273410" name="Rectangle 2"/>
          <p:cNvSpPr>
            <a:spLocks noGrp="1" noRot="1" noChangeAspect="1" noChangeArrowheads="1" noTextEdit="1"/>
          </p:cNvSpPr>
          <p:nvPr>
            <p:ph type="sldImg"/>
          </p:nvPr>
        </p:nvSpPr>
        <p:spPr>
          <a:xfrm>
            <a:off x="992188" y="768350"/>
            <a:ext cx="5114925" cy="3836988"/>
          </a:xfrm>
          <a:ln/>
        </p:spPr>
      </p:sp>
      <p:sp>
        <p:nvSpPr>
          <p:cNvPr id="273411" name="Rectangle 3"/>
          <p:cNvSpPr>
            <a:spLocks noGrp="1" noChangeArrowheads="1"/>
          </p:cNvSpPr>
          <p:nvPr>
            <p:ph type="body" idx="1"/>
          </p:nvPr>
        </p:nvSpPr>
        <p:spPr/>
        <p:txBody>
          <a:bodyPr/>
          <a:lstStyle/>
          <a:p>
            <a:r>
              <a:rPr lang="en-US"/>
              <a:t>http://www.emersonkent.com/map_archive/france_1360_usma.htm</a:t>
            </a:r>
          </a:p>
        </p:txBody>
      </p:sp>
    </p:spTree>
    <p:extLst>
      <p:ext uri="{BB962C8B-B14F-4D97-AF65-F5344CB8AC3E}">
        <p14:creationId xmlns:p14="http://schemas.microsoft.com/office/powerpoint/2010/main" val="38922310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C8ED1F-310A-4187-99A5-DF62211891AE}" type="slidenum">
              <a:rPr lang="en-US"/>
              <a:pPr/>
              <a:t>37</a:t>
            </a:fld>
            <a:endParaRPr lang="en-US"/>
          </a:p>
        </p:txBody>
      </p:sp>
      <p:sp>
        <p:nvSpPr>
          <p:cNvPr id="337922" name="Rectangle 2"/>
          <p:cNvSpPr>
            <a:spLocks noGrp="1" noRot="1" noChangeAspect="1" noChangeArrowheads="1" noTextEdit="1"/>
          </p:cNvSpPr>
          <p:nvPr>
            <p:ph type="sldImg"/>
          </p:nvPr>
        </p:nvSpPr>
        <p:spPr>
          <a:xfrm>
            <a:off x="992188" y="768350"/>
            <a:ext cx="5114925" cy="3836988"/>
          </a:xfrm>
          <a:ln/>
        </p:spPr>
      </p:sp>
      <p:sp>
        <p:nvSpPr>
          <p:cNvPr id="3379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833361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F33C8-68AF-45DE-8CB7-CA8DBF9127BD}" type="slidenum">
              <a:rPr lang="en-US"/>
              <a:pPr/>
              <a:t>38</a:t>
            </a:fld>
            <a:endParaRPr lang="en-US"/>
          </a:p>
        </p:txBody>
      </p:sp>
      <p:sp>
        <p:nvSpPr>
          <p:cNvPr id="342018" name="Rectangle 2"/>
          <p:cNvSpPr>
            <a:spLocks noGrp="1" noRot="1" noChangeAspect="1" noChangeArrowheads="1" noTextEdit="1"/>
          </p:cNvSpPr>
          <p:nvPr>
            <p:ph type="sldImg"/>
          </p:nvPr>
        </p:nvSpPr>
        <p:spPr>
          <a:xfrm>
            <a:off x="992188" y="768350"/>
            <a:ext cx="5114925" cy="3836988"/>
          </a:xfrm>
          <a:ln/>
        </p:spPr>
      </p:sp>
      <p:sp>
        <p:nvSpPr>
          <p:cNvPr id="3420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987360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CCED7E-9658-4DC0-8A67-336998DDD040}" type="slidenum">
              <a:rPr lang="en-US"/>
              <a:pPr/>
              <a:t>39</a:t>
            </a:fld>
            <a:endParaRPr lang="en-US"/>
          </a:p>
        </p:txBody>
      </p:sp>
      <p:sp>
        <p:nvSpPr>
          <p:cNvPr id="344066" name="Rectangle 2"/>
          <p:cNvSpPr>
            <a:spLocks noGrp="1" noRot="1" noChangeAspect="1" noChangeArrowheads="1" noTextEdit="1"/>
          </p:cNvSpPr>
          <p:nvPr>
            <p:ph type="sldImg"/>
          </p:nvPr>
        </p:nvSpPr>
        <p:spPr>
          <a:xfrm>
            <a:off x="992188" y="768350"/>
            <a:ext cx="5114925" cy="3836988"/>
          </a:xfrm>
          <a:ln/>
        </p:spPr>
      </p:sp>
      <p:sp>
        <p:nvSpPr>
          <p:cNvPr id="344067" name="Rectangle 3"/>
          <p:cNvSpPr>
            <a:spLocks noGrp="1" noChangeArrowheads="1"/>
          </p:cNvSpPr>
          <p:nvPr>
            <p:ph type="body" idx="1"/>
          </p:nvPr>
        </p:nvSpPr>
        <p:spPr/>
        <p:txBody>
          <a:bodyPr/>
          <a:lstStyle/>
          <a:p>
            <a:r>
              <a:rPr lang="en-US"/>
              <a:t>http://usna.edu/Users/history/abels/hh315/chronology%20950-1350_files/image139.jpg</a:t>
            </a:r>
          </a:p>
        </p:txBody>
      </p:sp>
    </p:spTree>
    <p:extLst>
      <p:ext uri="{BB962C8B-B14F-4D97-AF65-F5344CB8AC3E}">
        <p14:creationId xmlns:p14="http://schemas.microsoft.com/office/powerpoint/2010/main" val="39564148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A8BBC5-0EF0-432B-B65C-85AC24322577}" type="slidenum">
              <a:rPr lang="en-US"/>
              <a:pPr/>
              <a:t>40</a:t>
            </a:fld>
            <a:endParaRPr lang="en-US"/>
          </a:p>
        </p:txBody>
      </p:sp>
      <p:sp>
        <p:nvSpPr>
          <p:cNvPr id="251906" name="Rectangle 2"/>
          <p:cNvSpPr>
            <a:spLocks noGrp="1" noRot="1" noChangeAspect="1" noChangeArrowheads="1" noTextEdit="1"/>
          </p:cNvSpPr>
          <p:nvPr>
            <p:ph type="sldImg"/>
          </p:nvPr>
        </p:nvSpPr>
        <p:spPr>
          <a:xfrm>
            <a:off x="992188" y="768350"/>
            <a:ext cx="5114925" cy="3836988"/>
          </a:xfrm>
          <a:ln/>
        </p:spPr>
      </p:sp>
      <p:sp>
        <p:nvSpPr>
          <p:cNvPr id="2519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11096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17D51A-CB3B-46DB-A445-09BFE031EF2F}" type="slidenum">
              <a:rPr lang="en-US"/>
              <a:pPr/>
              <a:t>41</a:t>
            </a:fld>
            <a:endParaRPr lang="en-US"/>
          </a:p>
        </p:txBody>
      </p:sp>
      <p:sp>
        <p:nvSpPr>
          <p:cNvPr id="348162" name="Rectangle 2"/>
          <p:cNvSpPr>
            <a:spLocks noGrp="1" noRot="1" noChangeAspect="1" noChangeArrowheads="1" noTextEdit="1"/>
          </p:cNvSpPr>
          <p:nvPr>
            <p:ph type="sldImg"/>
          </p:nvPr>
        </p:nvSpPr>
        <p:spPr>
          <a:xfrm>
            <a:off x="992188" y="768350"/>
            <a:ext cx="5114925" cy="3836988"/>
          </a:xfrm>
          <a:ln/>
        </p:spPr>
      </p:sp>
      <p:sp>
        <p:nvSpPr>
          <p:cNvPr id="348163" name="Rectangle 3"/>
          <p:cNvSpPr>
            <a:spLocks noGrp="1" noChangeArrowheads="1"/>
          </p:cNvSpPr>
          <p:nvPr>
            <p:ph type="body" idx="1"/>
          </p:nvPr>
        </p:nvSpPr>
        <p:spPr/>
        <p:txBody>
          <a:bodyPr/>
          <a:lstStyle/>
          <a:p>
            <a:r>
              <a:rPr lang="en-US"/>
              <a:t>http://smartpei.typepad.com/.a/6a00d83451db7969e2010536c57419970c-800wi</a:t>
            </a:r>
          </a:p>
          <a:p>
            <a:r>
              <a:rPr lang="en-US"/>
              <a:t>http://smartpei.typepad.com/.a/6a00d83451db7969e2010536c57478970c-800wi</a:t>
            </a:r>
          </a:p>
          <a:p>
            <a:endParaRPr lang="en-US"/>
          </a:p>
        </p:txBody>
      </p:sp>
    </p:spTree>
    <p:extLst>
      <p:ext uri="{BB962C8B-B14F-4D97-AF65-F5344CB8AC3E}">
        <p14:creationId xmlns:p14="http://schemas.microsoft.com/office/powerpoint/2010/main" val="649252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1765F3-4CBF-4AB5-AB8D-D352E813525C}" type="slidenum">
              <a:rPr lang="en-US"/>
              <a:pPr/>
              <a:t>4</a:t>
            </a:fld>
            <a:endParaRPr lang="en-US"/>
          </a:p>
        </p:txBody>
      </p:sp>
      <p:sp>
        <p:nvSpPr>
          <p:cNvPr id="175106" name="Rectangle 2"/>
          <p:cNvSpPr>
            <a:spLocks noGrp="1" noRot="1" noChangeAspect="1" noChangeArrowheads="1" noTextEdit="1"/>
          </p:cNvSpPr>
          <p:nvPr>
            <p:ph type="sldImg"/>
          </p:nvPr>
        </p:nvSpPr>
        <p:spPr>
          <a:xfrm>
            <a:off x="992188" y="768350"/>
            <a:ext cx="5114925" cy="3836988"/>
          </a:xfrm>
          <a:ln/>
        </p:spPr>
      </p:sp>
      <p:sp>
        <p:nvSpPr>
          <p:cNvPr id="175107" name="Rectangle 3"/>
          <p:cNvSpPr>
            <a:spLocks noGrp="1" noChangeArrowheads="1"/>
          </p:cNvSpPr>
          <p:nvPr>
            <p:ph type="body" idx="1"/>
          </p:nvPr>
        </p:nvSpPr>
        <p:spPr/>
        <p:txBody>
          <a:bodyPr/>
          <a:lstStyle/>
          <a:p>
            <a:r>
              <a:rPr lang="en-US" dirty="0"/>
              <a:t>http://www.btinternet.com/~timeref/willmap1.gif</a:t>
            </a:r>
          </a:p>
        </p:txBody>
      </p:sp>
    </p:spTree>
    <p:extLst>
      <p:ext uri="{BB962C8B-B14F-4D97-AF65-F5344CB8AC3E}">
        <p14:creationId xmlns:p14="http://schemas.microsoft.com/office/powerpoint/2010/main" val="26005333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04492-F6B8-49D1-BBD2-A489437109BB}" type="slidenum">
              <a:rPr lang="en-US"/>
              <a:pPr/>
              <a:t>42</a:t>
            </a:fld>
            <a:endParaRPr lang="en-US"/>
          </a:p>
        </p:txBody>
      </p:sp>
      <p:sp>
        <p:nvSpPr>
          <p:cNvPr id="353282" name="Rectangle 2"/>
          <p:cNvSpPr>
            <a:spLocks noGrp="1" noRot="1" noChangeAspect="1" noChangeArrowheads="1" noTextEdit="1"/>
          </p:cNvSpPr>
          <p:nvPr>
            <p:ph type="sldImg"/>
          </p:nvPr>
        </p:nvSpPr>
        <p:spPr>
          <a:xfrm>
            <a:off x="992188" y="768350"/>
            <a:ext cx="5114925" cy="3836988"/>
          </a:xfrm>
          <a:ln/>
        </p:spPr>
      </p:sp>
      <p:sp>
        <p:nvSpPr>
          <p:cNvPr id="353283" name="Rectangle 3"/>
          <p:cNvSpPr>
            <a:spLocks noGrp="1" noChangeArrowheads="1"/>
          </p:cNvSpPr>
          <p:nvPr>
            <p:ph type="body" idx="1"/>
          </p:nvPr>
        </p:nvSpPr>
        <p:spPr/>
        <p:txBody>
          <a:bodyPr/>
          <a:lstStyle/>
          <a:p>
            <a:r>
              <a:rPr lang="en-US"/>
              <a:t>http://www.spartacus.schoolnet.co.uk/NORfeudalchart.jpg</a:t>
            </a:r>
          </a:p>
          <a:p>
            <a:r>
              <a:rPr lang="en-US"/>
              <a:t>http://www.spartacus.schoolnet.co.uk/NORfeudalsystem.jpg</a:t>
            </a:r>
          </a:p>
        </p:txBody>
      </p:sp>
    </p:spTree>
    <p:extLst>
      <p:ext uri="{BB962C8B-B14F-4D97-AF65-F5344CB8AC3E}">
        <p14:creationId xmlns:p14="http://schemas.microsoft.com/office/powerpoint/2010/main" val="19255045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F62569-730B-42EC-A33F-1BD492EEB0BA}" type="slidenum">
              <a:rPr lang="en-US"/>
              <a:pPr/>
              <a:t>43</a:t>
            </a:fld>
            <a:endParaRPr lang="en-US"/>
          </a:p>
        </p:txBody>
      </p:sp>
      <p:sp>
        <p:nvSpPr>
          <p:cNvPr id="290818" name="Rectangle 2"/>
          <p:cNvSpPr>
            <a:spLocks noGrp="1" noRot="1" noChangeAspect="1" noChangeArrowheads="1" noTextEdit="1"/>
          </p:cNvSpPr>
          <p:nvPr>
            <p:ph type="sldImg"/>
          </p:nvPr>
        </p:nvSpPr>
        <p:spPr>
          <a:xfrm>
            <a:off x="992188" y="768350"/>
            <a:ext cx="5114925" cy="3836988"/>
          </a:xfrm>
          <a:ln/>
        </p:spPr>
      </p:sp>
      <p:sp>
        <p:nvSpPr>
          <p:cNvPr id="290819" name="Rectangle 3"/>
          <p:cNvSpPr>
            <a:spLocks noGrp="1" noChangeArrowheads="1"/>
          </p:cNvSpPr>
          <p:nvPr>
            <p:ph type="body" idx="1"/>
          </p:nvPr>
        </p:nvSpPr>
        <p:spPr/>
        <p:txBody>
          <a:bodyPr/>
          <a:lstStyle/>
          <a:p>
            <a:r>
              <a:rPr lang="en-US"/>
              <a:t>http://www.uta.edu/english/tim/courses/4301w99/ashc.html</a:t>
            </a:r>
          </a:p>
          <a:p>
            <a:endParaRPr lang="en-US"/>
          </a:p>
          <a:p>
            <a:r>
              <a:rPr lang="en-US"/>
              <a:t>http://en.wikipedia.org/wiki/Serfdom</a:t>
            </a:r>
          </a:p>
        </p:txBody>
      </p:sp>
    </p:spTree>
    <p:extLst>
      <p:ext uri="{BB962C8B-B14F-4D97-AF65-F5344CB8AC3E}">
        <p14:creationId xmlns:p14="http://schemas.microsoft.com/office/powerpoint/2010/main" val="18536203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3D562E-C90F-4D68-9FB1-BE643666CA2E}" type="slidenum">
              <a:rPr lang="en-US"/>
              <a:pPr/>
              <a:t>44</a:t>
            </a:fld>
            <a:endParaRPr lang="en-US"/>
          </a:p>
        </p:txBody>
      </p:sp>
      <p:sp>
        <p:nvSpPr>
          <p:cNvPr id="364546" name="Rectangle 2"/>
          <p:cNvSpPr>
            <a:spLocks noGrp="1" noRot="1" noChangeAspect="1" noChangeArrowheads="1" noTextEdit="1"/>
          </p:cNvSpPr>
          <p:nvPr>
            <p:ph type="sldImg"/>
          </p:nvPr>
        </p:nvSpPr>
        <p:spPr>
          <a:xfrm>
            <a:off x="992188" y="768350"/>
            <a:ext cx="5114925" cy="3836988"/>
          </a:xfrm>
          <a:ln/>
        </p:spPr>
      </p:sp>
      <p:sp>
        <p:nvSpPr>
          <p:cNvPr id="364547" name="Rectangle 3"/>
          <p:cNvSpPr>
            <a:spLocks noGrp="1" noChangeArrowheads="1"/>
          </p:cNvSpPr>
          <p:nvPr>
            <p:ph type="body" idx="1"/>
          </p:nvPr>
        </p:nvSpPr>
        <p:spPr/>
        <p:txBody>
          <a:bodyPr/>
          <a:lstStyle/>
          <a:p>
            <a:r>
              <a:rPr lang="en-US"/>
              <a:t>http://www.uncp.edu/home/rwb/medieval_manor.gif</a:t>
            </a:r>
          </a:p>
          <a:p>
            <a:r>
              <a:rPr lang="en-US"/>
              <a:t>http://www.uncp.edu/home/rwb/plow_medieval.jpg</a:t>
            </a:r>
          </a:p>
        </p:txBody>
      </p:sp>
    </p:spTree>
    <p:extLst>
      <p:ext uri="{BB962C8B-B14F-4D97-AF65-F5344CB8AC3E}">
        <p14:creationId xmlns:p14="http://schemas.microsoft.com/office/powerpoint/2010/main" val="1234148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EB730E-88E7-4A73-B246-3DE1C28E4AA9}" type="slidenum">
              <a:rPr lang="en-US"/>
              <a:pPr/>
              <a:t>45</a:t>
            </a:fld>
            <a:endParaRPr lang="en-US"/>
          </a:p>
        </p:txBody>
      </p:sp>
      <p:sp>
        <p:nvSpPr>
          <p:cNvPr id="96258" name="Rectangle 2"/>
          <p:cNvSpPr>
            <a:spLocks noGrp="1" noRot="1" noChangeAspect="1" noChangeArrowheads="1" noTextEdit="1"/>
          </p:cNvSpPr>
          <p:nvPr>
            <p:ph type="sldImg"/>
          </p:nvPr>
        </p:nvSpPr>
        <p:spPr>
          <a:xfrm>
            <a:off x="992188" y="768350"/>
            <a:ext cx="5114925" cy="3836988"/>
          </a:xfrm>
          <a:ln/>
        </p:spPr>
      </p:sp>
      <p:sp>
        <p:nvSpPr>
          <p:cNvPr id="96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109212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A641E4-C89C-4355-BC47-9344628ED54D}" type="slidenum">
              <a:rPr lang="en-US"/>
              <a:pPr/>
              <a:t>46</a:t>
            </a:fld>
            <a:endParaRPr lang="en-US"/>
          </a:p>
        </p:txBody>
      </p:sp>
      <p:sp>
        <p:nvSpPr>
          <p:cNvPr id="386050" name="Rectangle 2"/>
          <p:cNvSpPr>
            <a:spLocks noGrp="1" noRot="1" noChangeAspect="1" noChangeArrowheads="1" noTextEdit="1"/>
          </p:cNvSpPr>
          <p:nvPr>
            <p:ph type="sldImg"/>
          </p:nvPr>
        </p:nvSpPr>
        <p:spPr>
          <a:xfrm>
            <a:off x="992188" y="768350"/>
            <a:ext cx="5114925" cy="3836988"/>
          </a:xfrm>
          <a:ln/>
        </p:spPr>
      </p:sp>
      <p:sp>
        <p:nvSpPr>
          <p:cNvPr id="386051" name="Rectangle 3"/>
          <p:cNvSpPr>
            <a:spLocks noGrp="1" noChangeArrowheads="1"/>
          </p:cNvSpPr>
          <p:nvPr>
            <p:ph type="body" idx="1"/>
          </p:nvPr>
        </p:nvSpPr>
        <p:spPr/>
        <p:txBody>
          <a:bodyPr/>
          <a:lstStyle/>
          <a:p>
            <a:r>
              <a:rPr lang="en-US"/>
              <a:t>http://www.uncp.edu/home/rwb/medieval_market_ms.jpg</a:t>
            </a:r>
          </a:p>
        </p:txBody>
      </p:sp>
    </p:spTree>
    <p:extLst>
      <p:ext uri="{BB962C8B-B14F-4D97-AF65-F5344CB8AC3E}">
        <p14:creationId xmlns:p14="http://schemas.microsoft.com/office/powerpoint/2010/main" val="4442481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0D832D-39BA-4356-8A60-0DB02A27D951}" type="slidenum">
              <a:rPr lang="en-US"/>
              <a:pPr/>
              <a:t>47</a:t>
            </a:fld>
            <a:endParaRPr lang="en-US"/>
          </a:p>
        </p:txBody>
      </p:sp>
      <p:sp>
        <p:nvSpPr>
          <p:cNvPr id="141314" name="Rectangle 2"/>
          <p:cNvSpPr>
            <a:spLocks noGrp="1" noRot="1" noChangeAspect="1" noChangeArrowheads="1" noTextEdit="1"/>
          </p:cNvSpPr>
          <p:nvPr>
            <p:ph type="sldImg"/>
          </p:nvPr>
        </p:nvSpPr>
        <p:spPr>
          <a:xfrm>
            <a:off x="992188" y="768350"/>
            <a:ext cx="5114925" cy="3836988"/>
          </a:xfrm>
          <a:ln/>
        </p:spPr>
      </p:sp>
      <p:sp>
        <p:nvSpPr>
          <p:cNvPr id="141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8291543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CEB443-99F5-4932-8A9A-B8138F93A9AD}" type="slidenum">
              <a:rPr lang="en-US"/>
              <a:pPr/>
              <a:t>48</a:t>
            </a:fld>
            <a:endParaRPr lang="en-US"/>
          </a:p>
        </p:txBody>
      </p:sp>
      <p:sp>
        <p:nvSpPr>
          <p:cNvPr id="203778" name="Rectangle 2"/>
          <p:cNvSpPr>
            <a:spLocks noGrp="1" noRot="1" noChangeAspect="1" noChangeArrowheads="1" noTextEdit="1"/>
          </p:cNvSpPr>
          <p:nvPr>
            <p:ph type="sldImg"/>
          </p:nvPr>
        </p:nvSpPr>
        <p:spPr>
          <a:xfrm>
            <a:off x="992188" y="768350"/>
            <a:ext cx="5114925" cy="3836988"/>
          </a:xfrm>
          <a:ln/>
        </p:spPr>
      </p:sp>
      <p:sp>
        <p:nvSpPr>
          <p:cNvPr id="203779" name="Rectangle 3"/>
          <p:cNvSpPr>
            <a:spLocks noGrp="1" noChangeArrowheads="1"/>
          </p:cNvSpPr>
          <p:nvPr>
            <p:ph type="body" idx="1"/>
          </p:nvPr>
        </p:nvSpPr>
        <p:spPr/>
        <p:txBody>
          <a:bodyPr/>
          <a:lstStyle/>
          <a:p>
            <a:r>
              <a:rPr lang="en-US"/>
              <a:t>http://www.cit.griffith.edu.au/~s285238/BritishEmpire/Britain1588.gif</a:t>
            </a:r>
          </a:p>
        </p:txBody>
      </p:sp>
    </p:spTree>
    <p:extLst>
      <p:ext uri="{BB962C8B-B14F-4D97-AF65-F5344CB8AC3E}">
        <p14:creationId xmlns:p14="http://schemas.microsoft.com/office/powerpoint/2010/main" val="2653211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895248-4EA3-45EF-9A1D-B5BBC4540850}" type="slidenum">
              <a:rPr lang="en-US"/>
              <a:pPr/>
              <a:t>49</a:t>
            </a:fld>
            <a:endParaRPr lang="en-US"/>
          </a:p>
        </p:txBody>
      </p:sp>
      <p:sp>
        <p:nvSpPr>
          <p:cNvPr id="371714" name="Rectangle 2"/>
          <p:cNvSpPr>
            <a:spLocks noGrp="1" noRot="1" noChangeAspect="1" noChangeArrowheads="1" noTextEdit="1"/>
          </p:cNvSpPr>
          <p:nvPr>
            <p:ph type="sldImg"/>
          </p:nvPr>
        </p:nvSpPr>
        <p:spPr>
          <a:xfrm>
            <a:off x="992188" y="768350"/>
            <a:ext cx="5114925" cy="3836988"/>
          </a:xfrm>
          <a:ln/>
        </p:spPr>
      </p:sp>
      <p:sp>
        <p:nvSpPr>
          <p:cNvPr id="371715" name="Rectangle 3"/>
          <p:cNvSpPr>
            <a:spLocks noGrp="1" noChangeArrowheads="1"/>
          </p:cNvSpPr>
          <p:nvPr>
            <p:ph type="body" idx="1"/>
          </p:nvPr>
        </p:nvSpPr>
        <p:spPr/>
        <p:txBody>
          <a:bodyPr/>
          <a:lstStyle/>
          <a:p>
            <a:r>
              <a:rPr lang="en-US"/>
              <a:t>http://comps.fotosearch.com/bigcomps/IST/IST501/1148599.jpg</a:t>
            </a:r>
          </a:p>
          <a:p>
            <a:endParaRPr lang="en-US"/>
          </a:p>
        </p:txBody>
      </p:sp>
    </p:spTree>
    <p:extLst>
      <p:ext uri="{BB962C8B-B14F-4D97-AF65-F5344CB8AC3E}">
        <p14:creationId xmlns:p14="http://schemas.microsoft.com/office/powerpoint/2010/main" val="153763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D4CC5B-3742-46FB-8856-31F676D8109B}" type="slidenum">
              <a:rPr lang="en-US"/>
              <a:pPr/>
              <a:t>50</a:t>
            </a:fld>
            <a:endParaRPr lang="en-US"/>
          </a:p>
        </p:txBody>
      </p:sp>
      <p:sp>
        <p:nvSpPr>
          <p:cNvPr id="380930" name="Rectangle 2"/>
          <p:cNvSpPr>
            <a:spLocks noGrp="1" noRot="1" noChangeAspect="1" noChangeArrowheads="1" noTextEdit="1"/>
          </p:cNvSpPr>
          <p:nvPr>
            <p:ph type="sldImg"/>
          </p:nvPr>
        </p:nvSpPr>
        <p:spPr>
          <a:xfrm>
            <a:off x="992188" y="768350"/>
            <a:ext cx="5114925" cy="3836988"/>
          </a:xfrm>
          <a:ln/>
        </p:spPr>
      </p:sp>
      <p:sp>
        <p:nvSpPr>
          <p:cNvPr id="380931" name="Rectangle 3"/>
          <p:cNvSpPr>
            <a:spLocks noGrp="1" noChangeArrowheads="1"/>
          </p:cNvSpPr>
          <p:nvPr>
            <p:ph type="body" idx="1"/>
          </p:nvPr>
        </p:nvSpPr>
        <p:spPr/>
        <p:txBody>
          <a:bodyPr/>
          <a:lstStyle/>
          <a:p>
            <a:r>
              <a:rPr lang="en-US"/>
              <a:t>http://home.insightbb.com/~denevell_books/CaxtonPrint.jpg</a:t>
            </a:r>
          </a:p>
          <a:p>
            <a:r>
              <a:rPr lang="en-US"/>
              <a:t>Antique Print by "The Graphic" DATE PRINTED: June 30th 1877 </a:t>
            </a:r>
            <a:br>
              <a:rPr lang="en-US"/>
            </a:br>
            <a:r>
              <a:rPr lang="en-US" b="1"/>
              <a:t>The overall size is approx. 22x16 inches. </a:t>
            </a:r>
            <a:br>
              <a:rPr lang="en-US" b="1"/>
            </a:br>
            <a:r>
              <a:rPr lang="en-US"/>
              <a:t>This is a brief description with a note of the contents of this picture: A moment in history where Caxton explains the machinations of his world changing invention, the printing press. The King &amp; Queen look very interested, as the young princes stay close to their mother. The opposites of their elegant and opulent dress, compared to Caxton and the press worker, is quite striking here. </a:t>
            </a:r>
          </a:p>
        </p:txBody>
      </p:sp>
    </p:spTree>
    <p:extLst>
      <p:ext uri="{BB962C8B-B14F-4D97-AF65-F5344CB8AC3E}">
        <p14:creationId xmlns:p14="http://schemas.microsoft.com/office/powerpoint/2010/main" val="18355332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670194-3519-4FF7-BECB-0E760935FE93}" type="slidenum">
              <a:rPr lang="en-US"/>
              <a:pPr/>
              <a:t>51</a:t>
            </a:fld>
            <a:endParaRPr lang="en-US"/>
          </a:p>
        </p:txBody>
      </p:sp>
      <p:sp>
        <p:nvSpPr>
          <p:cNvPr id="205826" name="Rectangle 2"/>
          <p:cNvSpPr>
            <a:spLocks noGrp="1" noRot="1" noChangeAspect="1" noChangeArrowheads="1" noTextEdit="1"/>
          </p:cNvSpPr>
          <p:nvPr>
            <p:ph type="sldImg"/>
          </p:nvPr>
        </p:nvSpPr>
        <p:spPr>
          <a:xfrm>
            <a:off x="992188" y="768350"/>
            <a:ext cx="5114925" cy="3836988"/>
          </a:xfrm>
          <a:ln/>
        </p:spPr>
      </p:sp>
      <p:sp>
        <p:nvSpPr>
          <p:cNvPr id="205827" name="Rectangle 3"/>
          <p:cNvSpPr>
            <a:spLocks noGrp="1" noChangeArrowheads="1"/>
          </p:cNvSpPr>
          <p:nvPr>
            <p:ph type="body" idx="1"/>
          </p:nvPr>
        </p:nvSpPr>
        <p:spPr/>
        <p:txBody>
          <a:bodyPr/>
          <a:lstStyle/>
          <a:p>
            <a:r>
              <a:rPr lang="en-US" dirty="0"/>
              <a:t>http://www.lookandlearn.com/blog/images/A000271.jpg</a:t>
            </a:r>
          </a:p>
          <a:p>
            <a:r>
              <a:rPr lang="en-US" dirty="0"/>
              <a:t>http://www.aboutbookbinding.com/images/type_of_Caxton_s_Dictes_or_Sayengis_of_the_Philosophres_Westminster_1477.gif</a:t>
            </a:r>
          </a:p>
        </p:txBody>
      </p:sp>
    </p:spTree>
    <p:extLst>
      <p:ext uri="{BB962C8B-B14F-4D97-AF65-F5344CB8AC3E}">
        <p14:creationId xmlns:p14="http://schemas.microsoft.com/office/powerpoint/2010/main" val="308427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992F1-2DDD-4903-926C-1A87F21D351F}" type="slidenum">
              <a:rPr lang="en-US"/>
              <a:pPr/>
              <a:t>5</a:t>
            </a:fld>
            <a:endParaRPr lang="en-US"/>
          </a:p>
        </p:txBody>
      </p:sp>
      <p:sp>
        <p:nvSpPr>
          <p:cNvPr id="199682" name="Rectangle 2"/>
          <p:cNvSpPr>
            <a:spLocks noGrp="1" noRot="1" noChangeAspect="1" noChangeArrowheads="1" noTextEdit="1"/>
          </p:cNvSpPr>
          <p:nvPr>
            <p:ph type="sldImg"/>
          </p:nvPr>
        </p:nvSpPr>
        <p:spPr>
          <a:xfrm>
            <a:off x="992188" y="768350"/>
            <a:ext cx="5114925" cy="3836988"/>
          </a:xfrm>
          <a:ln/>
        </p:spPr>
      </p:sp>
      <p:sp>
        <p:nvSpPr>
          <p:cNvPr id="199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631955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5DFF37-C23A-4B54-AB9E-8B20DA72C45D}" type="slidenum">
              <a:rPr lang="en-US"/>
              <a:pPr/>
              <a:t>52</a:t>
            </a:fld>
            <a:endParaRPr lang="en-US"/>
          </a:p>
        </p:txBody>
      </p:sp>
      <p:sp>
        <p:nvSpPr>
          <p:cNvPr id="391170" name="Rectangle 2"/>
          <p:cNvSpPr>
            <a:spLocks noGrp="1" noRot="1" noChangeAspect="1" noChangeArrowheads="1" noTextEdit="1"/>
          </p:cNvSpPr>
          <p:nvPr>
            <p:ph type="sldImg"/>
          </p:nvPr>
        </p:nvSpPr>
        <p:spPr>
          <a:xfrm>
            <a:off x="992188" y="768350"/>
            <a:ext cx="5114925" cy="3836988"/>
          </a:xfrm>
          <a:ln/>
        </p:spPr>
      </p:sp>
      <p:sp>
        <p:nvSpPr>
          <p:cNvPr id="3911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820179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2FF3A0-5169-456C-A76B-9A2DCBE1B3AA}" type="slidenum">
              <a:rPr lang="en-US"/>
              <a:pPr/>
              <a:t>6</a:t>
            </a:fld>
            <a:endParaRPr lang="en-US"/>
          </a:p>
        </p:txBody>
      </p:sp>
      <p:sp>
        <p:nvSpPr>
          <p:cNvPr id="201730" name="Rectangle 2"/>
          <p:cNvSpPr>
            <a:spLocks noGrp="1" noRot="1" noChangeAspect="1" noChangeArrowheads="1" noTextEdit="1"/>
          </p:cNvSpPr>
          <p:nvPr>
            <p:ph type="sldImg"/>
          </p:nvPr>
        </p:nvSpPr>
        <p:spPr>
          <a:xfrm>
            <a:off x="992188" y="768350"/>
            <a:ext cx="5114925" cy="3836988"/>
          </a:xfrm>
          <a:ln/>
        </p:spPr>
      </p:sp>
      <p:sp>
        <p:nvSpPr>
          <p:cNvPr id="2017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50567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D185E8-4C85-40D4-A16A-5867F3249461}" type="slidenum">
              <a:rPr lang="en-US"/>
              <a:pPr/>
              <a:t>7</a:t>
            </a:fld>
            <a:endParaRPr lang="en-US"/>
          </a:p>
        </p:txBody>
      </p:sp>
      <p:sp>
        <p:nvSpPr>
          <p:cNvPr id="393218" name="Rectangle 2"/>
          <p:cNvSpPr>
            <a:spLocks noGrp="1" noRot="1" noChangeAspect="1" noChangeArrowheads="1" noTextEdit="1"/>
          </p:cNvSpPr>
          <p:nvPr>
            <p:ph type="sldImg"/>
          </p:nvPr>
        </p:nvSpPr>
        <p:spPr>
          <a:xfrm>
            <a:off x="992188" y="768350"/>
            <a:ext cx="5114925" cy="3836988"/>
          </a:xfrm>
          <a:ln/>
        </p:spPr>
      </p:sp>
      <p:sp>
        <p:nvSpPr>
          <p:cNvPr id="3932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4369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3C5662-EE7B-4669-A4E0-41723F088FE0}" type="slidenum">
              <a:rPr lang="en-US"/>
              <a:pPr/>
              <a:t>8</a:t>
            </a:fld>
            <a:endParaRPr lang="en-US"/>
          </a:p>
        </p:txBody>
      </p:sp>
      <p:sp>
        <p:nvSpPr>
          <p:cNvPr id="262146" name="Rectangle 2"/>
          <p:cNvSpPr>
            <a:spLocks noGrp="1" noRot="1" noChangeAspect="1" noChangeArrowheads="1" noTextEdit="1"/>
          </p:cNvSpPr>
          <p:nvPr>
            <p:ph type="sldImg"/>
          </p:nvPr>
        </p:nvSpPr>
        <p:spPr>
          <a:xfrm>
            <a:off x="992188" y="768350"/>
            <a:ext cx="5114925" cy="3836988"/>
          </a:xfrm>
          <a:ln/>
        </p:spPr>
      </p:sp>
      <p:sp>
        <p:nvSpPr>
          <p:cNvPr id="262147" name="Rectangle 3"/>
          <p:cNvSpPr>
            <a:spLocks noGrp="1" noChangeArrowheads="1"/>
          </p:cNvSpPr>
          <p:nvPr>
            <p:ph type="body" idx="1"/>
          </p:nvPr>
        </p:nvSpPr>
        <p:spPr/>
        <p:txBody>
          <a:bodyPr/>
          <a:lstStyle/>
          <a:p>
            <a:pPr>
              <a:lnSpc>
                <a:spcPct val="90000"/>
              </a:lnSpc>
            </a:pPr>
            <a:r>
              <a:rPr lang="en-US" sz="900"/>
              <a:t>http://nameberry.com/blog/wp-content/uploads/2010/03/Empress_matilda.jpg</a:t>
            </a:r>
          </a:p>
          <a:p>
            <a:pPr>
              <a:lnSpc>
                <a:spcPct val="90000"/>
              </a:lnSpc>
            </a:pPr>
            <a:r>
              <a:rPr lang="en-US" sz="900"/>
              <a:t>http://usna.edu/Users/history/abels/hh315/chronology%20950-1350.htm</a:t>
            </a:r>
          </a:p>
          <a:p>
            <a:pPr>
              <a:lnSpc>
                <a:spcPct val="90000"/>
              </a:lnSpc>
            </a:pPr>
            <a:r>
              <a:rPr lang="en-US" sz="900"/>
              <a:t>1120   Wreck of the White Ship. King Henry I of England’s only legitimate son drowns, leaving Henry’s daughter the Empress Matilda (wife of Emperor Henry V of Germany) as his only legitimate offspring (he has dozens of bastards). In 1125 the Emperor Henry V died leaving a Matilda a young widow. She returned to England and Henry compelled his barons—including her cousin Stephen of Blois—to take an oath that they would support her succession to the throne. To secure peace between Normandy and Anjou (the greatest threat to Normandy), Henry arranged a marriage in 1128 to his 26 year old daughter to the 15 year old Geoffrey Plantagenet, then count of Maine and heir apparent to his father the count of Anjou. This is the back story to the King Stephen-Queen Matilda civil war that would wrack England between 1137 and 1153. </a:t>
            </a:r>
          </a:p>
          <a:p>
            <a:pPr>
              <a:lnSpc>
                <a:spcPct val="90000"/>
              </a:lnSpc>
            </a:pPr>
            <a:endParaRPr lang="en-US" sz="900"/>
          </a:p>
          <a:p>
            <a:pPr>
              <a:lnSpc>
                <a:spcPct val="90000"/>
              </a:lnSpc>
            </a:pPr>
            <a:r>
              <a:rPr lang="en-US" sz="900" b="1"/>
              <a:t>http://www.britainexpress.com/History/Stephen_and_Maud.htm</a:t>
            </a:r>
          </a:p>
          <a:p>
            <a:pPr>
              <a:lnSpc>
                <a:spcPct val="90000"/>
              </a:lnSpc>
            </a:pPr>
            <a:r>
              <a:rPr lang="en-US" sz="900" b="1"/>
              <a:t>Stephen and Maud</a:t>
            </a:r>
            <a:r>
              <a:rPr lang="en-US" sz="900"/>
              <a:t>. Henry I's son and heir, also named Henry, died in the wreck of the "White Ship" while returning from France. Henry then settled his inheritance on Matilda (Maud), his daughter. Many barons, disliking the idea of being ruled by a woman, or perhaps trying to expand their own power, threw their support behind Henry's nephew Stephen. </a:t>
            </a:r>
          </a:p>
          <a:p>
            <a:pPr>
              <a:lnSpc>
                <a:spcPct val="90000"/>
              </a:lnSpc>
            </a:pPr>
            <a:r>
              <a:rPr lang="en-US" sz="900"/>
              <a:t>Stephen and Maud played cat and mouse with the throne for 19 years of civil war. At one point Stephen was captured but had to be exchanged for Maud's military commander. Maud actually gained the seat of power in London, but she so enraged the inhabitants by her arrogance that the city rose in arms and she had to flee. </a:t>
            </a:r>
            <a:endParaRPr lang="en-US" sz="900" b="1"/>
          </a:p>
          <a:p>
            <a:pPr>
              <a:lnSpc>
                <a:spcPct val="90000"/>
              </a:lnSpc>
            </a:pPr>
            <a:r>
              <a:rPr lang="en-US" sz="900" b="1"/>
              <a:t>Maud's Escapes.</a:t>
            </a:r>
            <a:r>
              <a:rPr lang="en-US" sz="900"/>
              <a:t> Maud had a couple of thrilling escapes from Stephen's men during the fighting. In 1141 she escaped from Devizes tied to a funeral bier as a corpse. The next year she escaped from besieged Oxford Castle, being let over the walls on a rope. Her white cloak blended with the snow and she was able to slip through Stephen's troops to safety. </a:t>
            </a:r>
            <a:endParaRPr lang="en-US" sz="900" b="1"/>
          </a:p>
          <a:p>
            <a:pPr>
              <a:lnSpc>
                <a:spcPct val="90000"/>
              </a:lnSpc>
            </a:pPr>
            <a:r>
              <a:rPr lang="en-US" sz="900" b="1"/>
              <a:t>End of the Civil War</a:t>
            </a:r>
            <a:r>
              <a:rPr lang="en-US" sz="900"/>
              <a:t>. Eventually a sensible compromise was reached between the two parties. Stephen was to have the throne for the rest of his life after which it would revert to Maud's son, Henry. This time of anarchy was, curiously, also one of tremendous ecclesiastical building, and many surviving parish churches date from the period of Stephen's reign. </a:t>
            </a:r>
          </a:p>
        </p:txBody>
      </p:sp>
    </p:spTree>
    <p:extLst>
      <p:ext uri="{BB962C8B-B14F-4D97-AF65-F5344CB8AC3E}">
        <p14:creationId xmlns:p14="http://schemas.microsoft.com/office/powerpoint/2010/main" val="2684375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B2891A-6981-46E3-9779-5BD58AA83A68}" type="slidenum">
              <a:rPr lang="en-US"/>
              <a:pPr/>
              <a:t>9</a:t>
            </a:fld>
            <a:endParaRPr lang="en-US"/>
          </a:p>
        </p:txBody>
      </p:sp>
      <p:sp>
        <p:nvSpPr>
          <p:cNvPr id="232450" name="Rectangle 2"/>
          <p:cNvSpPr>
            <a:spLocks noGrp="1" noRot="1" noChangeAspect="1" noChangeArrowheads="1" noTextEdit="1"/>
          </p:cNvSpPr>
          <p:nvPr>
            <p:ph type="sldImg"/>
          </p:nvPr>
        </p:nvSpPr>
        <p:spPr>
          <a:xfrm>
            <a:off x="992188" y="768350"/>
            <a:ext cx="5114925" cy="3836988"/>
          </a:xfrm>
          <a:ln/>
        </p:spPr>
      </p:sp>
      <p:sp>
        <p:nvSpPr>
          <p:cNvPr id="232451" name="Rectangle 3"/>
          <p:cNvSpPr>
            <a:spLocks noGrp="1" noChangeArrowheads="1"/>
          </p:cNvSpPr>
          <p:nvPr>
            <p:ph type="body" idx="1"/>
          </p:nvPr>
        </p:nvSpPr>
        <p:spPr/>
        <p:txBody>
          <a:bodyPr/>
          <a:lstStyle/>
          <a:p>
            <a:r>
              <a:rPr lang="en-US" dirty="0" smtClean="0"/>
              <a:t>Born 1133 so just 21 when he</a:t>
            </a:r>
            <a:r>
              <a:rPr lang="en-US" baseline="0" dirty="0" smtClean="0"/>
              <a:t> became king</a:t>
            </a:r>
            <a:endParaRPr lang="en-US" dirty="0" smtClean="0"/>
          </a:p>
          <a:p>
            <a:r>
              <a:rPr lang="en-US" dirty="0" smtClean="0"/>
              <a:t>http</a:t>
            </a:r>
            <a:r>
              <a:rPr lang="en-US" dirty="0"/>
              <a:t>://upload.wikimedia.org/wikipedia/commons/3/34/Henry_II_of_England.png</a:t>
            </a:r>
          </a:p>
          <a:p>
            <a:endParaRPr lang="en-US" dirty="0"/>
          </a:p>
          <a:p>
            <a:endParaRPr lang="en-US" dirty="0"/>
          </a:p>
        </p:txBody>
      </p:sp>
    </p:spTree>
    <p:extLst>
      <p:ext uri="{BB962C8B-B14F-4D97-AF65-F5344CB8AC3E}">
        <p14:creationId xmlns:p14="http://schemas.microsoft.com/office/powerpoint/2010/main" val="5137354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1752600" y="990600"/>
            <a:ext cx="6400800" cy="2514600"/>
          </a:xfrm>
          <a:solidFill>
            <a:schemeClr val="bg1"/>
          </a:solidFill>
          <a:ln w="76200" cmpd="tri">
            <a:solidFill>
              <a:schemeClr val="folHlink"/>
            </a:solidFill>
            <a:miter lim="800000"/>
            <a:headEnd/>
            <a:tailEnd/>
          </a:ln>
        </p:spPr>
        <p:txBody>
          <a:bodyPr/>
          <a:lstStyle>
            <a:lvl1pPr algn="ctr">
              <a:defRPr/>
            </a:lvl1pPr>
          </a:lstStyle>
          <a:p>
            <a:pPr lvl="0"/>
            <a:r>
              <a:rPr lang="en-US" noProof="0" smtClean="0"/>
              <a:t>Click to edit Master title style</a:t>
            </a:r>
          </a:p>
        </p:txBody>
      </p:sp>
      <p:sp>
        <p:nvSpPr>
          <p:cNvPr id="9219" name="Rectangle 3"/>
          <p:cNvSpPr>
            <a:spLocks noGrp="1" noChangeArrowheads="1"/>
          </p:cNvSpPr>
          <p:nvPr>
            <p:ph type="subTitle" idx="1"/>
          </p:nvPr>
        </p:nvSpPr>
        <p:spPr>
          <a:xfrm>
            <a:off x="1752600" y="3886200"/>
            <a:ext cx="6400800" cy="1752600"/>
          </a:xfr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chemeClr val="folHlink"/>
                </a:solidFill>
                <a:miter lim="800000"/>
                <a:headEnd/>
                <a:tailEnd/>
              </a14:hiddenLine>
            </a:ext>
          </a:extLst>
        </p:spPr>
        <p:txBody>
          <a:bodyPr/>
          <a:lstStyle>
            <a:lvl1pPr marL="0" indent="0" algn="ctr">
              <a:buFontTx/>
              <a:buNone/>
              <a:defRPr/>
            </a:lvl1pPr>
          </a:lstStyle>
          <a:p>
            <a:pPr lvl="0"/>
            <a:r>
              <a:rPr lang="en-US" noProof="0" smtClean="0"/>
              <a:t>Click to edit Master subtitle style</a:t>
            </a:r>
          </a:p>
        </p:txBody>
      </p:sp>
      <p:sp>
        <p:nvSpPr>
          <p:cNvPr id="9220" name="Rectangle 4"/>
          <p:cNvSpPr>
            <a:spLocks noGrp="1" noChangeArrowheads="1"/>
          </p:cNvSpPr>
          <p:nvPr>
            <p:ph type="dt" sz="half" idx="2"/>
          </p:nvPr>
        </p:nvSpPr>
        <p:spPr>
          <a:xfrm>
            <a:off x="914400" y="6400800"/>
            <a:ext cx="1905000" cy="457200"/>
          </a:xfrm>
        </p:spPr>
        <p:txBody>
          <a:bodyPr/>
          <a:lstStyle>
            <a:lvl1pPr>
              <a:defRPr/>
            </a:lvl1pPr>
          </a:lstStyle>
          <a:p>
            <a:endParaRPr lang="en-US"/>
          </a:p>
        </p:txBody>
      </p:sp>
      <p:sp>
        <p:nvSpPr>
          <p:cNvPr id="9221" name="Rectangle 5"/>
          <p:cNvSpPr>
            <a:spLocks noGrp="1" noChangeArrowheads="1"/>
          </p:cNvSpPr>
          <p:nvPr>
            <p:ph type="ftr" sz="quarter" idx="3"/>
          </p:nvPr>
        </p:nvSpPr>
        <p:spPr>
          <a:xfrm>
            <a:off x="3505200" y="6400800"/>
            <a:ext cx="2895600" cy="457200"/>
          </a:xfrm>
        </p:spPr>
        <p:txBody>
          <a:bodyPr/>
          <a:lstStyle>
            <a:lvl1pPr>
              <a:defRPr/>
            </a:lvl1pPr>
          </a:lstStyle>
          <a:p>
            <a:endParaRPr lang="en-US"/>
          </a:p>
        </p:txBody>
      </p:sp>
      <p:sp>
        <p:nvSpPr>
          <p:cNvPr id="9222" name="Rectangle 6"/>
          <p:cNvSpPr>
            <a:spLocks noGrp="1" noChangeArrowheads="1"/>
          </p:cNvSpPr>
          <p:nvPr>
            <p:ph type="sldNum" sz="quarter" idx="4"/>
          </p:nvPr>
        </p:nvSpPr>
        <p:spPr/>
        <p:txBody>
          <a:bodyPr/>
          <a:lstStyle>
            <a:lvl1pPr>
              <a:defRPr/>
            </a:lvl1pPr>
          </a:lstStyle>
          <a:p>
            <a:fld id="{7A1FB451-3381-47C3-81E8-B141A60DDE52}" type="slidenum">
              <a:rPr lang="en-US"/>
              <a:pPr/>
              <a:t>‹#›</a:t>
            </a:fld>
            <a:endParaRPr lang="en-US"/>
          </a:p>
        </p:txBody>
      </p:sp>
      <p:grpSp>
        <p:nvGrpSpPr>
          <p:cNvPr id="9223" name="Group 7"/>
          <p:cNvGrpSpPr>
            <a:grpSpLocks/>
          </p:cNvGrpSpPr>
          <p:nvPr/>
        </p:nvGrpSpPr>
        <p:grpSpPr bwMode="auto">
          <a:xfrm>
            <a:off x="0" y="0"/>
            <a:ext cx="6362700" cy="6858000"/>
            <a:chOff x="0" y="0"/>
            <a:chExt cx="4008" cy="4320"/>
          </a:xfrm>
        </p:grpSpPr>
        <p:pic>
          <p:nvPicPr>
            <p:cNvPr id="9224" name="Picture 8" descr="Expban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invGray">
            <a:xfrm>
              <a:off x="0" y="0"/>
              <a:ext cx="432" cy="4320"/>
            </a:xfrm>
            <a:prstGeom prst="rect">
              <a:avLst/>
            </a:prstGeom>
            <a:noFill/>
            <a:extLst>
              <a:ext uri="{909E8E84-426E-40DD-AFC4-6F175D3DCCD1}">
                <a14:hiddenFill xmlns:a14="http://schemas.microsoft.com/office/drawing/2010/main">
                  <a:solidFill>
                    <a:srgbClr val="FFFFFF"/>
                  </a:solidFill>
                </a14:hiddenFill>
              </a:ext>
            </a:extLst>
          </p:spPr>
        </p:pic>
        <p:pic>
          <p:nvPicPr>
            <p:cNvPr id="9225" name="Picture 9" descr="EXPHOR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 y="3600"/>
              <a:ext cx="1800" cy="6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14E2841-6E73-4765-A3BF-68BD1EA223FD}" type="slidenum">
              <a:rPr lang="en-US"/>
              <a:pPr/>
              <a:t>‹#›</a:t>
            </a:fld>
            <a:endParaRPr lang="en-US"/>
          </a:p>
        </p:txBody>
      </p:sp>
    </p:spTree>
    <p:extLst>
      <p:ext uri="{BB962C8B-B14F-4D97-AF65-F5344CB8AC3E}">
        <p14:creationId xmlns:p14="http://schemas.microsoft.com/office/powerpoint/2010/main" val="3023889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3810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810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4952AE2-F01C-4994-BACE-9FFB2F8918EE}" type="slidenum">
              <a:rPr lang="en-US"/>
              <a:pPr/>
              <a:t>‹#›</a:t>
            </a:fld>
            <a:endParaRPr lang="en-US"/>
          </a:p>
        </p:txBody>
      </p:sp>
    </p:spTree>
    <p:extLst>
      <p:ext uri="{BB962C8B-B14F-4D97-AF65-F5344CB8AC3E}">
        <p14:creationId xmlns:p14="http://schemas.microsoft.com/office/powerpoint/2010/main" val="3797065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066800" y="3810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066800" y="1752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029200" y="1752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1066800" y="3886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029200" y="3886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400800"/>
            <a:ext cx="1905000" cy="457200"/>
          </a:xfrm>
        </p:spPr>
        <p:txBody>
          <a:bodyPr/>
          <a:lstStyle>
            <a:lvl1pPr>
              <a:defRPr/>
            </a:lvl1pPr>
          </a:lstStyle>
          <a:p>
            <a:endParaRPr lang="en-US"/>
          </a:p>
        </p:txBody>
      </p:sp>
      <p:sp>
        <p:nvSpPr>
          <p:cNvPr id="8" name="Footer Placeholder 7"/>
          <p:cNvSpPr>
            <a:spLocks noGrp="1"/>
          </p:cNvSpPr>
          <p:nvPr>
            <p:ph type="ftr" sz="quarter" idx="11"/>
          </p:nvPr>
        </p:nvSpPr>
        <p:spPr>
          <a:xfrm>
            <a:off x="3429000" y="6400800"/>
            <a:ext cx="2895600" cy="457200"/>
          </a:xfrm>
        </p:spPr>
        <p:txBody>
          <a:bodyPr/>
          <a:lstStyle>
            <a:lvl1pPr>
              <a:defRPr/>
            </a:lvl1pPr>
          </a:lstStyle>
          <a:p>
            <a:endParaRPr lang="en-US"/>
          </a:p>
        </p:txBody>
      </p:sp>
      <p:sp>
        <p:nvSpPr>
          <p:cNvPr id="9" name="Slide Number Placeholder 8"/>
          <p:cNvSpPr>
            <a:spLocks noGrp="1"/>
          </p:cNvSpPr>
          <p:nvPr>
            <p:ph type="sldNum" sz="quarter" idx="12"/>
          </p:nvPr>
        </p:nvSpPr>
        <p:spPr>
          <a:xfrm>
            <a:off x="7010400" y="6400800"/>
            <a:ext cx="1905000" cy="457200"/>
          </a:xfrm>
        </p:spPr>
        <p:txBody>
          <a:bodyPr/>
          <a:lstStyle>
            <a:lvl1pPr>
              <a:defRPr/>
            </a:lvl1pPr>
          </a:lstStyle>
          <a:p>
            <a:fld id="{2E9A4850-A61A-4CF5-B9E3-11C58FCBF9F6}" type="slidenum">
              <a:rPr lang="en-US"/>
              <a:pPr/>
              <a:t>‹#›</a:t>
            </a:fld>
            <a:endParaRPr lang="en-US"/>
          </a:p>
        </p:txBody>
      </p:sp>
    </p:spTree>
    <p:extLst>
      <p:ext uri="{BB962C8B-B14F-4D97-AF65-F5344CB8AC3E}">
        <p14:creationId xmlns:p14="http://schemas.microsoft.com/office/powerpoint/2010/main" val="333239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68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4008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429000" y="64008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7010400" y="6400800"/>
            <a:ext cx="1905000" cy="457200"/>
          </a:xfrm>
        </p:spPr>
        <p:txBody>
          <a:bodyPr/>
          <a:lstStyle>
            <a:lvl1pPr>
              <a:defRPr/>
            </a:lvl1pPr>
          </a:lstStyle>
          <a:p>
            <a:fld id="{1C1AD2E4-F7DF-4438-879D-78BCC1E83F6B}" type="slidenum">
              <a:rPr lang="en-US"/>
              <a:pPr/>
              <a:t>‹#›</a:t>
            </a:fld>
            <a:endParaRPr lang="en-US"/>
          </a:p>
        </p:txBody>
      </p:sp>
    </p:spTree>
    <p:extLst>
      <p:ext uri="{BB962C8B-B14F-4D97-AF65-F5344CB8AC3E}">
        <p14:creationId xmlns:p14="http://schemas.microsoft.com/office/powerpoint/2010/main" val="25470801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29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4008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429000" y="64008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7010400" y="6400800"/>
            <a:ext cx="1905000" cy="457200"/>
          </a:xfrm>
        </p:spPr>
        <p:txBody>
          <a:bodyPr/>
          <a:lstStyle>
            <a:lvl1pPr>
              <a:defRPr/>
            </a:lvl1pPr>
          </a:lstStyle>
          <a:p>
            <a:fld id="{BCBD3F60-250E-4CC4-9858-8ACAB5C5C8F2}" type="slidenum">
              <a:rPr lang="en-US"/>
              <a:pPr/>
              <a:t>‹#›</a:t>
            </a:fld>
            <a:endParaRPr lang="en-US"/>
          </a:p>
        </p:txBody>
      </p:sp>
    </p:spTree>
    <p:extLst>
      <p:ext uri="{BB962C8B-B14F-4D97-AF65-F5344CB8AC3E}">
        <p14:creationId xmlns:p14="http://schemas.microsoft.com/office/powerpoint/2010/main" val="3395901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066800" y="1752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1066800" y="3886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5029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838200" y="6400800"/>
            <a:ext cx="1905000" cy="457200"/>
          </a:xfrm>
        </p:spPr>
        <p:txBody>
          <a:bodyPr/>
          <a:lstStyle>
            <a:lvl1pPr>
              <a:defRPr/>
            </a:lvl1pPr>
          </a:lstStyle>
          <a:p>
            <a:endParaRPr lang="en-US"/>
          </a:p>
        </p:txBody>
      </p:sp>
      <p:sp>
        <p:nvSpPr>
          <p:cNvPr id="7" name="Footer Placeholder 6"/>
          <p:cNvSpPr>
            <a:spLocks noGrp="1"/>
          </p:cNvSpPr>
          <p:nvPr>
            <p:ph type="ftr" sz="quarter" idx="11"/>
          </p:nvPr>
        </p:nvSpPr>
        <p:spPr>
          <a:xfrm>
            <a:off x="3429000" y="64008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7010400" y="6400800"/>
            <a:ext cx="1905000" cy="457200"/>
          </a:xfrm>
        </p:spPr>
        <p:txBody>
          <a:bodyPr/>
          <a:lstStyle>
            <a:lvl1pPr>
              <a:defRPr/>
            </a:lvl1pPr>
          </a:lstStyle>
          <a:p>
            <a:fld id="{63731332-80DF-43C6-8825-4583D05D5310}" type="slidenum">
              <a:rPr lang="en-US"/>
              <a:pPr/>
              <a:t>‹#›</a:t>
            </a:fld>
            <a:endParaRPr lang="en-US"/>
          </a:p>
        </p:txBody>
      </p:sp>
    </p:spTree>
    <p:extLst>
      <p:ext uri="{BB962C8B-B14F-4D97-AF65-F5344CB8AC3E}">
        <p14:creationId xmlns:p14="http://schemas.microsoft.com/office/powerpoint/2010/main" val="15292154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066800" y="1752600"/>
            <a:ext cx="7772400" cy="4114800"/>
          </a:xfrm>
        </p:spPr>
        <p:txBody>
          <a:bodyPr/>
          <a:lstStyle/>
          <a:p>
            <a:endParaRPr lang="en-US"/>
          </a:p>
        </p:txBody>
      </p:sp>
      <p:sp>
        <p:nvSpPr>
          <p:cNvPr id="4" name="Date Placeholder 3"/>
          <p:cNvSpPr>
            <a:spLocks noGrp="1"/>
          </p:cNvSpPr>
          <p:nvPr>
            <p:ph type="dt" sz="half" idx="10"/>
          </p:nvPr>
        </p:nvSpPr>
        <p:spPr>
          <a:xfrm>
            <a:off x="838200" y="6400800"/>
            <a:ext cx="1905000" cy="457200"/>
          </a:xfrm>
        </p:spPr>
        <p:txBody>
          <a:bodyPr/>
          <a:lstStyle>
            <a:lvl1pPr>
              <a:defRPr/>
            </a:lvl1pPr>
          </a:lstStyle>
          <a:p>
            <a:endParaRPr lang="en-US"/>
          </a:p>
        </p:txBody>
      </p:sp>
      <p:sp>
        <p:nvSpPr>
          <p:cNvPr id="5" name="Footer Placeholder 4"/>
          <p:cNvSpPr>
            <a:spLocks noGrp="1"/>
          </p:cNvSpPr>
          <p:nvPr>
            <p:ph type="ftr" sz="quarter" idx="11"/>
          </p:nvPr>
        </p:nvSpPr>
        <p:spPr>
          <a:xfrm>
            <a:off x="3429000" y="6400800"/>
            <a:ext cx="2895600" cy="457200"/>
          </a:xfrm>
        </p:spPr>
        <p:txBody>
          <a:bodyPr/>
          <a:lstStyle>
            <a:lvl1pPr>
              <a:defRPr/>
            </a:lvl1pPr>
          </a:lstStyle>
          <a:p>
            <a:endParaRPr lang="en-US"/>
          </a:p>
        </p:txBody>
      </p:sp>
      <p:sp>
        <p:nvSpPr>
          <p:cNvPr id="6" name="Slide Number Placeholder 5"/>
          <p:cNvSpPr>
            <a:spLocks noGrp="1"/>
          </p:cNvSpPr>
          <p:nvPr>
            <p:ph type="sldNum" sz="quarter" idx="12"/>
          </p:nvPr>
        </p:nvSpPr>
        <p:spPr>
          <a:xfrm>
            <a:off x="7010400" y="6400800"/>
            <a:ext cx="1905000" cy="457200"/>
          </a:xfrm>
        </p:spPr>
        <p:txBody>
          <a:bodyPr/>
          <a:lstStyle>
            <a:lvl1pPr>
              <a:defRPr/>
            </a:lvl1pPr>
          </a:lstStyle>
          <a:p>
            <a:fld id="{CA37E19A-A0F5-4484-95C9-8BB18E045497}" type="slidenum">
              <a:rPr lang="en-US"/>
              <a:pPr/>
              <a:t>‹#›</a:t>
            </a:fld>
            <a:endParaRPr lang="en-US"/>
          </a:p>
        </p:txBody>
      </p:sp>
    </p:spTree>
    <p:extLst>
      <p:ext uri="{BB962C8B-B14F-4D97-AF65-F5344CB8AC3E}">
        <p14:creationId xmlns:p14="http://schemas.microsoft.com/office/powerpoint/2010/main" val="40117717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066800" y="1752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1066800" y="3886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5029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838200" y="6400800"/>
            <a:ext cx="1905000" cy="457200"/>
          </a:xfrm>
        </p:spPr>
        <p:txBody>
          <a:bodyPr/>
          <a:lstStyle>
            <a:lvl1pPr>
              <a:defRPr/>
            </a:lvl1pPr>
          </a:lstStyle>
          <a:p>
            <a:endParaRPr lang="en-US"/>
          </a:p>
        </p:txBody>
      </p:sp>
      <p:sp>
        <p:nvSpPr>
          <p:cNvPr id="7" name="Footer Placeholder 6"/>
          <p:cNvSpPr>
            <a:spLocks noGrp="1"/>
          </p:cNvSpPr>
          <p:nvPr>
            <p:ph type="ftr" sz="quarter" idx="11"/>
          </p:nvPr>
        </p:nvSpPr>
        <p:spPr>
          <a:xfrm>
            <a:off x="3429000" y="64008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7010400" y="6400800"/>
            <a:ext cx="1905000" cy="457200"/>
          </a:xfrm>
        </p:spPr>
        <p:txBody>
          <a:bodyPr/>
          <a:lstStyle>
            <a:lvl1pPr>
              <a:defRPr/>
            </a:lvl1pPr>
          </a:lstStyle>
          <a:p>
            <a:fld id="{667C23B9-F620-4633-A12C-012C44DB71FD}" type="slidenum">
              <a:rPr lang="en-US"/>
              <a:pPr/>
              <a:t>‹#›</a:t>
            </a:fld>
            <a:endParaRPr lang="en-US"/>
          </a:p>
        </p:txBody>
      </p:sp>
    </p:spTree>
    <p:extLst>
      <p:ext uri="{BB962C8B-B14F-4D97-AF65-F5344CB8AC3E}">
        <p14:creationId xmlns:p14="http://schemas.microsoft.com/office/powerpoint/2010/main" val="41062582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7526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66800" y="3886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4008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429000" y="64008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7010400" y="6400800"/>
            <a:ext cx="1905000" cy="457200"/>
          </a:xfrm>
        </p:spPr>
        <p:txBody>
          <a:bodyPr/>
          <a:lstStyle>
            <a:lvl1pPr>
              <a:defRPr/>
            </a:lvl1pPr>
          </a:lstStyle>
          <a:p>
            <a:fld id="{0A7794D8-BB2C-4FB4-A1A2-734A9E0E0599}" type="slidenum">
              <a:rPr lang="en-US"/>
              <a:pPr/>
              <a:t>‹#›</a:t>
            </a:fld>
            <a:endParaRPr lang="en-US"/>
          </a:p>
        </p:txBody>
      </p:sp>
    </p:spTree>
    <p:extLst>
      <p:ext uri="{BB962C8B-B14F-4D97-AF65-F5344CB8AC3E}">
        <p14:creationId xmlns:p14="http://schemas.microsoft.com/office/powerpoint/2010/main" val="2060424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5A9C489-2D3F-4D93-AD43-DFF0A7E37EF4}" type="slidenum">
              <a:rPr lang="en-US"/>
              <a:pPr/>
              <a:t>‹#›</a:t>
            </a:fld>
            <a:endParaRPr lang="en-US"/>
          </a:p>
        </p:txBody>
      </p:sp>
    </p:spTree>
    <p:extLst>
      <p:ext uri="{BB962C8B-B14F-4D97-AF65-F5344CB8AC3E}">
        <p14:creationId xmlns:p14="http://schemas.microsoft.com/office/powerpoint/2010/main" val="63729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A009D34-34E5-48CA-ABF6-2E6B5A1528A0}" type="slidenum">
              <a:rPr lang="en-US"/>
              <a:pPr/>
              <a:t>‹#›</a:t>
            </a:fld>
            <a:endParaRPr lang="en-US"/>
          </a:p>
        </p:txBody>
      </p:sp>
    </p:spTree>
    <p:extLst>
      <p:ext uri="{BB962C8B-B14F-4D97-AF65-F5344CB8AC3E}">
        <p14:creationId xmlns:p14="http://schemas.microsoft.com/office/powerpoint/2010/main" val="1696142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E294AD7-17E9-4B37-8AAB-11088687D1F2}" type="slidenum">
              <a:rPr lang="en-US"/>
              <a:pPr/>
              <a:t>‹#›</a:t>
            </a:fld>
            <a:endParaRPr lang="en-US"/>
          </a:p>
        </p:txBody>
      </p:sp>
    </p:spTree>
    <p:extLst>
      <p:ext uri="{BB962C8B-B14F-4D97-AF65-F5344CB8AC3E}">
        <p14:creationId xmlns:p14="http://schemas.microsoft.com/office/powerpoint/2010/main" val="1894341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376AD54-1867-43F4-BA2B-1834602161DD}" type="slidenum">
              <a:rPr lang="en-US"/>
              <a:pPr/>
              <a:t>‹#›</a:t>
            </a:fld>
            <a:endParaRPr lang="en-US"/>
          </a:p>
        </p:txBody>
      </p:sp>
    </p:spTree>
    <p:extLst>
      <p:ext uri="{BB962C8B-B14F-4D97-AF65-F5344CB8AC3E}">
        <p14:creationId xmlns:p14="http://schemas.microsoft.com/office/powerpoint/2010/main" val="1340068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66B53B7-25F9-4357-B62A-404295029E41}" type="slidenum">
              <a:rPr lang="en-US"/>
              <a:pPr/>
              <a:t>‹#›</a:t>
            </a:fld>
            <a:endParaRPr lang="en-US"/>
          </a:p>
        </p:txBody>
      </p:sp>
    </p:spTree>
    <p:extLst>
      <p:ext uri="{BB962C8B-B14F-4D97-AF65-F5344CB8AC3E}">
        <p14:creationId xmlns:p14="http://schemas.microsoft.com/office/powerpoint/2010/main" val="2950332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6EB17D0-258E-430C-ACDF-72355981EA1B}" type="slidenum">
              <a:rPr lang="en-US"/>
              <a:pPr/>
              <a:t>‹#›</a:t>
            </a:fld>
            <a:endParaRPr lang="en-US"/>
          </a:p>
        </p:txBody>
      </p:sp>
    </p:spTree>
    <p:extLst>
      <p:ext uri="{BB962C8B-B14F-4D97-AF65-F5344CB8AC3E}">
        <p14:creationId xmlns:p14="http://schemas.microsoft.com/office/powerpoint/2010/main" val="3958647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0871CC0-CBDE-4BB0-82B2-D8238F996E84}" type="slidenum">
              <a:rPr lang="en-US"/>
              <a:pPr/>
              <a:t>‹#›</a:t>
            </a:fld>
            <a:endParaRPr lang="en-US"/>
          </a:p>
        </p:txBody>
      </p:sp>
    </p:spTree>
    <p:extLst>
      <p:ext uri="{BB962C8B-B14F-4D97-AF65-F5344CB8AC3E}">
        <p14:creationId xmlns:p14="http://schemas.microsoft.com/office/powerpoint/2010/main" val="209487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6C6B1BB-4A61-41AF-83B1-93E6AA121C39}" type="slidenum">
              <a:rPr lang="en-US"/>
              <a:pPr/>
              <a:t>‹#›</a:t>
            </a:fld>
            <a:endParaRPr lang="en-US"/>
          </a:p>
        </p:txBody>
      </p:sp>
    </p:spTree>
    <p:extLst>
      <p:ext uri="{BB962C8B-B14F-4D97-AF65-F5344CB8AC3E}">
        <p14:creationId xmlns:p14="http://schemas.microsoft.com/office/powerpoint/2010/main" val="2872811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tile tx="0" ty="0" sx="100000" sy="100000" flip="none" algn="tl"/>
        </a:blipFill>
        <a:effectLst/>
      </p:bgPr>
    </p:bg>
    <p:spTree>
      <p:nvGrpSpPr>
        <p:cNvPr id="1" name=""/>
        <p:cNvGrpSpPr/>
        <p:nvPr/>
      </p:nvGrpSpPr>
      <p:grpSpPr>
        <a:xfrm>
          <a:off x="0" y="0"/>
          <a:ext cx="0" cy="0"/>
          <a:chOff x="0" y="0"/>
          <a:chExt cx="0" cy="0"/>
        </a:xfrm>
      </p:grpSpPr>
      <p:grpSp>
        <p:nvGrpSpPr>
          <p:cNvPr id="8194" name="Group 2"/>
          <p:cNvGrpSpPr>
            <a:grpSpLocks/>
          </p:cNvGrpSpPr>
          <p:nvPr/>
        </p:nvGrpSpPr>
        <p:grpSpPr bwMode="auto">
          <a:xfrm>
            <a:off x="0" y="0"/>
            <a:ext cx="8915400" cy="6858000"/>
            <a:chOff x="0" y="0"/>
            <a:chExt cx="5616" cy="4320"/>
          </a:xfrm>
        </p:grpSpPr>
        <p:pic>
          <p:nvPicPr>
            <p:cNvPr id="8195" name="Picture 3" descr="Expbanna"/>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invGray">
            <a:xfrm>
              <a:off x="0" y="0"/>
              <a:ext cx="432" cy="4320"/>
            </a:xfrm>
            <a:prstGeom prst="rect">
              <a:avLst/>
            </a:prstGeom>
            <a:noFill/>
            <a:extLst>
              <a:ext uri="{909E8E84-426E-40DD-AFC4-6F175D3DCCD1}">
                <a14:hiddenFill xmlns:a14="http://schemas.microsoft.com/office/drawing/2010/main">
                  <a:solidFill>
                    <a:srgbClr val="FFFFFF"/>
                  </a:solidFill>
                </a14:hiddenFill>
              </a:ext>
            </a:extLst>
          </p:spPr>
        </p:pic>
        <p:sp>
          <p:nvSpPr>
            <p:cNvPr id="8196" name="Rectangle 4"/>
            <p:cNvSpPr>
              <a:spLocks noChangeArrowheads="1"/>
            </p:cNvSpPr>
            <p:nvPr/>
          </p:nvSpPr>
          <p:spPr bwMode="grayWhite">
            <a:xfrm>
              <a:off x="576" y="144"/>
              <a:ext cx="5040" cy="3888"/>
            </a:xfrm>
            <a:prstGeom prst="rect">
              <a:avLst/>
            </a:prstGeom>
            <a:solidFill>
              <a:schemeClr val="bg1"/>
            </a:solidFill>
            <a:ln w="76200" cmpd="tri">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8197" name="Rectangle 5"/>
          <p:cNvSpPr>
            <a:spLocks noGrp="1" noChangeArrowheads="1"/>
          </p:cNvSpPr>
          <p:nvPr>
            <p:ph type="title"/>
          </p:nvPr>
        </p:nvSpPr>
        <p:spPr bwMode="auto">
          <a:xfrm>
            <a:off x="1066800" y="3810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8" name="Rectangle 6"/>
          <p:cNvSpPr>
            <a:spLocks noGrp="1" noChangeArrowheads="1"/>
          </p:cNvSpPr>
          <p:nvPr>
            <p:ph type="body" idx="1"/>
          </p:nvPr>
        </p:nvSpPr>
        <p:spPr bwMode="auto">
          <a:xfrm>
            <a:off x="1066800" y="17526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9" name="Rectangle 7"/>
          <p:cNvSpPr>
            <a:spLocks noGrp="1" noChangeArrowheads="1"/>
          </p:cNvSpPr>
          <p:nvPr>
            <p:ph type="dt" sz="half" idx="2"/>
          </p:nvPr>
        </p:nvSpPr>
        <p:spPr bwMode="auto">
          <a:xfrm>
            <a:off x="838200" y="64008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sz="1400">
                <a:solidFill>
                  <a:schemeClr val="bg2"/>
                </a:solidFill>
                <a:latin typeface="Arial" charset="0"/>
              </a:defRPr>
            </a:lvl1pPr>
          </a:lstStyle>
          <a:p>
            <a:endParaRPr lang="en-US"/>
          </a:p>
        </p:txBody>
      </p:sp>
      <p:sp>
        <p:nvSpPr>
          <p:cNvPr id="8200" name="Rectangle 8"/>
          <p:cNvSpPr>
            <a:spLocks noGrp="1" noChangeArrowheads="1"/>
          </p:cNvSpPr>
          <p:nvPr>
            <p:ph type="ftr" sz="quarter" idx="3"/>
          </p:nvPr>
        </p:nvSpPr>
        <p:spPr bwMode="auto">
          <a:xfrm>
            <a:off x="3429000" y="64008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a:defRPr sz="1400">
                <a:solidFill>
                  <a:schemeClr val="bg2"/>
                </a:solidFill>
                <a:latin typeface="Arial" charset="0"/>
              </a:defRPr>
            </a:lvl1pPr>
          </a:lstStyle>
          <a:p>
            <a:endParaRPr lang="en-US"/>
          </a:p>
        </p:txBody>
      </p:sp>
      <p:sp>
        <p:nvSpPr>
          <p:cNvPr id="8201" name="Rectangle 9"/>
          <p:cNvSpPr>
            <a:spLocks noGrp="1" noChangeArrowheads="1"/>
          </p:cNvSpPr>
          <p:nvPr>
            <p:ph type="sldNum" sz="quarter" idx="4"/>
          </p:nvPr>
        </p:nvSpPr>
        <p:spPr bwMode="auto">
          <a:xfrm>
            <a:off x="7010400" y="64008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r">
              <a:defRPr sz="1400">
                <a:solidFill>
                  <a:schemeClr val="bg2"/>
                </a:solidFill>
                <a:latin typeface="Arial" charset="0"/>
              </a:defRPr>
            </a:lvl1pPr>
          </a:lstStyle>
          <a:p>
            <a:fld id="{48978630-68DE-4F4F-BA3C-01540D7AC96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Lst>
  <p:txStyles>
    <p:titleStyle>
      <a:lvl1pPr algn="l" rtl="0" eaLnBrk="0" fontAlgn="base" hangingPunct="0">
        <a:spcBef>
          <a:spcPct val="0"/>
        </a:spcBef>
        <a:spcAft>
          <a:spcPct val="0"/>
        </a:spcAft>
        <a:defRPr sz="4400" i="1">
          <a:solidFill>
            <a:schemeClr val="tx2"/>
          </a:solidFill>
          <a:latin typeface="+mj-lt"/>
          <a:ea typeface="+mj-ea"/>
          <a:cs typeface="+mj-cs"/>
        </a:defRPr>
      </a:lvl1pPr>
      <a:lvl2pPr algn="l" rtl="0" eaLnBrk="0" fontAlgn="base" hangingPunct="0">
        <a:spcBef>
          <a:spcPct val="0"/>
        </a:spcBef>
        <a:spcAft>
          <a:spcPct val="0"/>
        </a:spcAft>
        <a:defRPr sz="4400" i="1">
          <a:solidFill>
            <a:schemeClr val="tx2"/>
          </a:solidFill>
          <a:latin typeface="Times New Roman" pitchFamily="18" charset="0"/>
        </a:defRPr>
      </a:lvl2pPr>
      <a:lvl3pPr algn="l" rtl="0" eaLnBrk="0" fontAlgn="base" hangingPunct="0">
        <a:spcBef>
          <a:spcPct val="0"/>
        </a:spcBef>
        <a:spcAft>
          <a:spcPct val="0"/>
        </a:spcAft>
        <a:defRPr sz="4400" i="1">
          <a:solidFill>
            <a:schemeClr val="tx2"/>
          </a:solidFill>
          <a:latin typeface="Times New Roman" pitchFamily="18" charset="0"/>
        </a:defRPr>
      </a:lvl3pPr>
      <a:lvl4pPr algn="l" rtl="0" eaLnBrk="0" fontAlgn="base" hangingPunct="0">
        <a:spcBef>
          <a:spcPct val="0"/>
        </a:spcBef>
        <a:spcAft>
          <a:spcPct val="0"/>
        </a:spcAft>
        <a:defRPr sz="4400" i="1">
          <a:solidFill>
            <a:schemeClr val="tx2"/>
          </a:solidFill>
          <a:latin typeface="Times New Roman" pitchFamily="18" charset="0"/>
        </a:defRPr>
      </a:lvl4pPr>
      <a:lvl5pPr algn="l" rtl="0" eaLnBrk="0" fontAlgn="base" hangingPunct="0">
        <a:spcBef>
          <a:spcPct val="0"/>
        </a:spcBef>
        <a:spcAft>
          <a:spcPct val="0"/>
        </a:spcAft>
        <a:defRPr sz="4400" i="1">
          <a:solidFill>
            <a:schemeClr val="tx2"/>
          </a:solidFill>
          <a:latin typeface="Times New Roman" pitchFamily="18" charset="0"/>
        </a:defRPr>
      </a:lvl5pPr>
      <a:lvl6pPr marL="457200" algn="l" rtl="0" eaLnBrk="0" fontAlgn="base" hangingPunct="0">
        <a:spcBef>
          <a:spcPct val="0"/>
        </a:spcBef>
        <a:spcAft>
          <a:spcPct val="0"/>
        </a:spcAft>
        <a:defRPr sz="4400" i="1">
          <a:solidFill>
            <a:schemeClr val="tx2"/>
          </a:solidFill>
          <a:latin typeface="Times New Roman" pitchFamily="18" charset="0"/>
        </a:defRPr>
      </a:lvl6pPr>
      <a:lvl7pPr marL="914400" algn="l" rtl="0" eaLnBrk="0" fontAlgn="base" hangingPunct="0">
        <a:spcBef>
          <a:spcPct val="0"/>
        </a:spcBef>
        <a:spcAft>
          <a:spcPct val="0"/>
        </a:spcAft>
        <a:defRPr sz="4400" i="1">
          <a:solidFill>
            <a:schemeClr val="tx2"/>
          </a:solidFill>
          <a:latin typeface="Times New Roman" pitchFamily="18" charset="0"/>
        </a:defRPr>
      </a:lvl7pPr>
      <a:lvl8pPr marL="1371600" algn="l" rtl="0" eaLnBrk="0" fontAlgn="base" hangingPunct="0">
        <a:spcBef>
          <a:spcPct val="0"/>
        </a:spcBef>
        <a:spcAft>
          <a:spcPct val="0"/>
        </a:spcAft>
        <a:defRPr sz="4400" i="1">
          <a:solidFill>
            <a:schemeClr val="tx2"/>
          </a:solidFill>
          <a:latin typeface="Times New Roman" pitchFamily="18" charset="0"/>
        </a:defRPr>
      </a:lvl8pPr>
      <a:lvl9pPr marL="1828800" algn="l" rtl="0" eaLnBrk="0" fontAlgn="base" hangingPunct="0">
        <a:spcBef>
          <a:spcPct val="0"/>
        </a:spcBef>
        <a:spcAft>
          <a:spcPct val="0"/>
        </a:spcAft>
        <a:defRPr sz="4400" i="1">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Blip>
          <a:blip r:embed="rId22"/>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ln/>
        </p:spPr>
        <p:txBody>
          <a:bodyPr/>
          <a:lstStyle/>
          <a:p>
            <a:r>
              <a:rPr lang="en-US" sz="4000" dirty="0"/>
              <a:t>History Review through</a:t>
            </a:r>
            <a:br>
              <a:rPr lang="en-US" sz="4000" dirty="0"/>
            </a:br>
            <a:r>
              <a:rPr lang="en-US" sz="4000" dirty="0"/>
              <a:t>The Middle English Period</a:t>
            </a:r>
          </a:p>
        </p:txBody>
      </p:sp>
      <p:sp>
        <p:nvSpPr>
          <p:cNvPr id="3075" name="Rectangle 3"/>
          <p:cNvSpPr>
            <a:spLocks noGrp="1" noChangeArrowheads="1"/>
          </p:cNvSpPr>
          <p:nvPr>
            <p:ph type="subTitle" idx="1"/>
          </p:nvPr>
        </p:nvSpPr>
        <p:spPr/>
        <p:txBody>
          <a:bodyPr/>
          <a:lstStyle/>
          <a:p>
            <a:pPr>
              <a:lnSpc>
                <a:spcPct val="80000"/>
              </a:lnSpc>
            </a:pPr>
            <a:endParaRPr lang="en-US" sz="2800"/>
          </a:p>
          <a:p>
            <a:pPr>
              <a:lnSpc>
                <a:spcPct val="80000"/>
              </a:lnSpc>
            </a:pPr>
            <a:endParaRPr lang="en-US" sz="2800"/>
          </a:p>
          <a:p>
            <a:pPr>
              <a:lnSpc>
                <a:spcPct val="80000"/>
              </a:lnSpc>
            </a:pPr>
            <a:r>
              <a:rPr lang="en-US" sz="2800"/>
              <a:t>Michael Cheng </a:t>
            </a:r>
          </a:p>
          <a:p>
            <a:pPr>
              <a:lnSpc>
                <a:spcPct val="80000"/>
              </a:lnSpc>
            </a:pPr>
            <a:r>
              <a:rPr lang="en-US" sz="2800"/>
              <a:t>National Chengchi University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p:txBody>
          <a:bodyPr/>
          <a:lstStyle/>
          <a:p>
            <a:endParaRPr lang="en-US"/>
          </a:p>
        </p:txBody>
      </p:sp>
      <p:pic>
        <p:nvPicPr>
          <p:cNvPr id="268291" name="Picture 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66800" y="381000"/>
            <a:ext cx="4648200" cy="5943600"/>
          </a:xfrm>
        </p:spPr>
      </p:pic>
      <p:sp>
        <p:nvSpPr>
          <p:cNvPr id="268292" name="Rectangle 4"/>
          <p:cNvSpPr>
            <a:spLocks noGrp="1" noChangeArrowheads="1"/>
          </p:cNvSpPr>
          <p:nvPr>
            <p:ph type="body" sz="half" idx="2"/>
          </p:nvPr>
        </p:nvSpPr>
        <p:spPr>
          <a:xfrm>
            <a:off x="5943600" y="1752600"/>
            <a:ext cx="2895600" cy="4114800"/>
          </a:xfrm>
        </p:spPr>
        <p:txBody>
          <a:bodyPr/>
          <a:lstStyle/>
          <a:p>
            <a:endParaRPr lang="en-US" sz="24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24" name="Rectangle 16"/>
          <p:cNvSpPr>
            <a:spLocks noGrp="1" noChangeArrowheads="1"/>
          </p:cNvSpPr>
          <p:nvPr>
            <p:ph type="title"/>
          </p:nvPr>
        </p:nvSpPr>
        <p:spPr/>
        <p:txBody>
          <a:bodyPr/>
          <a:lstStyle/>
          <a:p>
            <a:endParaRPr lang="en-US"/>
          </a:p>
        </p:txBody>
      </p:sp>
      <p:pic>
        <p:nvPicPr>
          <p:cNvPr id="43014" name="Picture 6"/>
          <p:cNvPicPr>
            <a:picLocks noGrp="1" noChangeAspect="1" noChangeArrowheads="1"/>
          </p:cNvPicPr>
          <p:nvPr>
            <p:ph type="body" sz="half" idx="1"/>
          </p:nvPr>
        </p:nvPicPr>
        <p:blipFill>
          <a:blip r:embed="rId3">
            <a:extLst>
              <a:ext uri="{28A0092B-C50C-407E-A947-70E740481C1C}">
                <a14:useLocalDpi xmlns:a14="http://schemas.microsoft.com/office/drawing/2010/main" val="0"/>
              </a:ext>
            </a:extLst>
          </a:blip>
          <a:srcRect/>
          <a:stretch>
            <a:fillRect/>
          </a:stretch>
        </p:blipFill>
        <p:spPr>
          <a:xfrm>
            <a:off x="1314450" y="1852613"/>
            <a:ext cx="3314700" cy="3914775"/>
          </a:xfrm>
        </p:spPr>
      </p:pic>
      <p:pic>
        <p:nvPicPr>
          <p:cNvPr id="43012" name="Picture 4"/>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602288" y="1752600"/>
            <a:ext cx="2663825" cy="4114800"/>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Becket 1118-1170</a:t>
            </a:r>
            <a:endParaRPr lang="en-US" dirty="0"/>
          </a:p>
        </p:txBody>
      </p:sp>
      <p:sp>
        <p:nvSpPr>
          <p:cNvPr id="3" name="Text Placeholder 2"/>
          <p:cNvSpPr>
            <a:spLocks noGrp="1"/>
          </p:cNvSpPr>
          <p:nvPr>
            <p:ph type="body" sz="half" idx="1"/>
          </p:nvPr>
        </p:nvSpPr>
        <p:spPr/>
        <p:txBody>
          <a:bodyPr/>
          <a:lstStyle/>
          <a:p>
            <a:r>
              <a:rPr lang="en-US" dirty="0" smtClean="0"/>
              <a:t>Archbishop </a:t>
            </a:r>
            <a:r>
              <a:rPr lang="en-US" dirty="0"/>
              <a:t>of Canterbury from 1162 to </a:t>
            </a:r>
            <a:r>
              <a:rPr lang="en-US" dirty="0" smtClean="0"/>
              <a:t>1170</a:t>
            </a:r>
            <a:r>
              <a:rPr lang="en-US" dirty="0"/>
              <a:t>.</a:t>
            </a:r>
          </a:p>
          <a:p>
            <a:r>
              <a:rPr lang="en-US" dirty="0"/>
              <a:t>C</a:t>
            </a:r>
            <a:r>
              <a:rPr lang="en-US" dirty="0" smtClean="0"/>
              <a:t>lashed </a:t>
            </a:r>
            <a:r>
              <a:rPr lang="en-US" dirty="0"/>
              <a:t>with King Henry </a:t>
            </a:r>
            <a:r>
              <a:rPr lang="en-US" dirty="0" smtClean="0"/>
              <a:t>II who is quoted </a:t>
            </a:r>
            <a:r>
              <a:rPr lang="en-US" dirty="0"/>
              <a:t>as saying: "Will no one rid me of this turbulent priest?"</a:t>
            </a:r>
          </a:p>
          <a:p>
            <a:endParaRPr lang="en-US" dirty="0"/>
          </a:p>
        </p:txBody>
      </p:sp>
      <p:pic>
        <p:nvPicPr>
          <p:cNvPr id="1026" name="Picture 2" descr="Thomas Becke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278047" y="1752600"/>
            <a:ext cx="3312306"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64959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Becket</a:t>
            </a:r>
            <a:endParaRPr lang="en-US" dirty="0"/>
          </a:p>
        </p:txBody>
      </p:sp>
      <p:sp>
        <p:nvSpPr>
          <p:cNvPr id="3" name="Text Placeholder 2"/>
          <p:cNvSpPr>
            <a:spLocks noGrp="1"/>
          </p:cNvSpPr>
          <p:nvPr>
            <p:ph type="body" sz="half" idx="1"/>
          </p:nvPr>
        </p:nvSpPr>
        <p:spPr>
          <a:xfrm>
            <a:off x="1066800" y="1752600"/>
            <a:ext cx="3276600" cy="4114800"/>
          </a:xfrm>
        </p:spPr>
        <p:txBody>
          <a:bodyPr/>
          <a:lstStyle/>
          <a:p>
            <a:r>
              <a:rPr lang="en-US" dirty="0"/>
              <a:t>M</a:t>
            </a:r>
            <a:r>
              <a:rPr lang="en-US" dirty="0" smtClean="0"/>
              <a:t>urdered by </a:t>
            </a:r>
            <a:r>
              <a:rPr lang="en-US" dirty="0"/>
              <a:t>the king's supporters in Canterbury Cathedral</a:t>
            </a:r>
            <a:r>
              <a:rPr lang="en-US" dirty="0" smtClean="0"/>
              <a:t>.</a:t>
            </a:r>
          </a:p>
          <a:p>
            <a:r>
              <a:rPr lang="en-US" dirty="0" smtClean="0"/>
              <a:t>Body placed into a crypt in Canterbury cathedral</a:t>
            </a:r>
            <a:endParaRPr lang="en-US" dirty="0"/>
          </a:p>
          <a:p>
            <a:endParaRPr lang="en-US" dirty="0"/>
          </a:p>
        </p:txBody>
      </p:sp>
      <p:pic>
        <p:nvPicPr>
          <p:cNvPr id="2050" name="Picture 2" descr="546px-Pictures_of_English_History_Plate_XX_-_Murder_of_Thomas_A_Becke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572000" y="1214177"/>
            <a:ext cx="4095750" cy="4500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6339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Becket</a:t>
            </a:r>
            <a:endParaRPr lang="en-US" dirty="0"/>
          </a:p>
        </p:txBody>
      </p:sp>
      <p:sp>
        <p:nvSpPr>
          <p:cNvPr id="3" name="Text Placeholder 2"/>
          <p:cNvSpPr>
            <a:spLocks noGrp="1"/>
          </p:cNvSpPr>
          <p:nvPr>
            <p:ph type="body" sz="half" idx="1"/>
          </p:nvPr>
        </p:nvSpPr>
        <p:spPr>
          <a:xfrm>
            <a:off x="1066800" y="1752600"/>
            <a:ext cx="5105400" cy="4114800"/>
          </a:xfrm>
        </p:spPr>
        <p:txBody>
          <a:bodyPr/>
          <a:lstStyle/>
          <a:p>
            <a:r>
              <a:rPr lang="en-US" dirty="0" smtClean="0"/>
              <a:t>Body moved to a shrine in Trinity Chapel of Canterbury Cathedral in 1220. </a:t>
            </a:r>
          </a:p>
          <a:p>
            <a:r>
              <a:rPr lang="en-US" dirty="0" smtClean="0"/>
              <a:t>Remained there until 1538.</a:t>
            </a:r>
          </a:p>
          <a:p>
            <a:r>
              <a:rPr lang="en-US" dirty="0" smtClean="0"/>
              <a:t>In Chaucer’s Canterbury Tales, the pilgrims are traveling to Becket’s shrine.</a:t>
            </a:r>
          </a:p>
          <a:p>
            <a:endParaRPr lang="en-US" dirty="0"/>
          </a:p>
        </p:txBody>
      </p:sp>
      <p:pic>
        <p:nvPicPr>
          <p:cNvPr id="3074" name="Picture 2" descr="http://upload.wikimedia.org/wikipedia/en/thumb/a/a2/ThomasBecketcandle.JPG/170px-ThomasBecketcandle.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616200"/>
            <a:ext cx="2159000" cy="238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2448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6" name="Rectangle 6"/>
          <p:cNvSpPr>
            <a:spLocks noGrp="1" noChangeArrowheads="1"/>
          </p:cNvSpPr>
          <p:nvPr>
            <p:ph type="title"/>
          </p:nvPr>
        </p:nvSpPr>
        <p:spPr>
          <a:xfrm>
            <a:off x="1066800" y="381000"/>
            <a:ext cx="7772400" cy="533400"/>
          </a:xfrm>
        </p:spPr>
        <p:txBody>
          <a:bodyPr/>
          <a:lstStyle/>
          <a:p>
            <a:r>
              <a:rPr lang="en-US" sz="1800"/>
              <a:t>From H. Littlefield, 2006</a:t>
            </a:r>
          </a:p>
        </p:txBody>
      </p:sp>
      <p:pic>
        <p:nvPicPr>
          <p:cNvPr id="394248" name="Picture 8"/>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066800" y="904875"/>
            <a:ext cx="7467600" cy="5372100"/>
          </a:xfrm>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7" name="Rectangle 5"/>
          <p:cNvSpPr>
            <a:spLocks noGrp="1" noChangeArrowheads="1"/>
          </p:cNvSpPr>
          <p:nvPr>
            <p:ph type="title"/>
          </p:nvPr>
        </p:nvSpPr>
        <p:spPr>
          <a:xfrm>
            <a:off x="1066800" y="381000"/>
            <a:ext cx="7772400" cy="457200"/>
          </a:xfrm>
        </p:spPr>
        <p:txBody>
          <a:bodyPr/>
          <a:lstStyle/>
          <a:p>
            <a:r>
              <a:rPr lang="en-US" sz="1800"/>
              <a:t>From H. Littlefield, 2006</a:t>
            </a:r>
          </a:p>
        </p:txBody>
      </p:sp>
      <p:pic>
        <p:nvPicPr>
          <p:cNvPr id="397319" name="Picture 7"/>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066800" y="890588"/>
            <a:ext cx="7467600" cy="5434012"/>
          </a:xfrm>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5" name="Rectangle 5"/>
          <p:cNvSpPr>
            <a:spLocks noGrp="1" noChangeArrowheads="1"/>
          </p:cNvSpPr>
          <p:nvPr>
            <p:ph type="title"/>
          </p:nvPr>
        </p:nvSpPr>
        <p:spPr>
          <a:xfrm>
            <a:off x="1066800" y="381000"/>
            <a:ext cx="7772400" cy="381000"/>
          </a:xfrm>
        </p:spPr>
        <p:txBody>
          <a:bodyPr/>
          <a:lstStyle/>
          <a:p>
            <a:r>
              <a:rPr lang="en-US" sz="1800"/>
              <a:t>From H. Littlefield, 2006</a:t>
            </a:r>
          </a:p>
        </p:txBody>
      </p:sp>
      <p:pic>
        <p:nvPicPr>
          <p:cNvPr id="399367" name="Picture 7"/>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990600" y="727075"/>
            <a:ext cx="7620000" cy="5505450"/>
          </a:xfrm>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3" name="Rectangle 3"/>
          <p:cNvSpPr>
            <a:spLocks noGrp="1" noChangeArrowheads="1"/>
          </p:cNvSpPr>
          <p:nvPr>
            <p:ph type="title"/>
          </p:nvPr>
        </p:nvSpPr>
        <p:spPr>
          <a:xfrm>
            <a:off x="1066800" y="381000"/>
            <a:ext cx="7772400" cy="381000"/>
          </a:xfrm>
        </p:spPr>
        <p:txBody>
          <a:bodyPr/>
          <a:lstStyle/>
          <a:p>
            <a:r>
              <a:rPr lang="en-US" sz="1800"/>
              <a:t>From H. Littlefield, 2006</a:t>
            </a:r>
          </a:p>
        </p:txBody>
      </p:sp>
      <p:pic>
        <p:nvPicPr>
          <p:cNvPr id="409605" name="Picture 5"/>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990600" y="852488"/>
            <a:ext cx="7467600" cy="5367337"/>
          </a:xfrm>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7" name="Rectangle 3"/>
          <p:cNvSpPr>
            <a:spLocks noGrp="1" noChangeArrowheads="1"/>
          </p:cNvSpPr>
          <p:nvPr>
            <p:ph type="title"/>
          </p:nvPr>
        </p:nvSpPr>
        <p:spPr>
          <a:xfrm>
            <a:off x="1066800" y="381000"/>
            <a:ext cx="7772400" cy="381000"/>
          </a:xfrm>
        </p:spPr>
        <p:txBody>
          <a:bodyPr/>
          <a:lstStyle/>
          <a:p>
            <a:r>
              <a:rPr lang="en-US" sz="1800"/>
              <a:t>From H. Littlefield, 2006</a:t>
            </a:r>
          </a:p>
        </p:txBody>
      </p:sp>
      <p:pic>
        <p:nvPicPr>
          <p:cNvPr id="410629" name="Picture 5"/>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066800" y="781050"/>
            <a:ext cx="7467600" cy="5497513"/>
          </a:xfrm>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56" name="Rectangle 12"/>
          <p:cNvSpPr>
            <a:spLocks noGrp="1" noChangeArrowheads="1"/>
          </p:cNvSpPr>
          <p:nvPr>
            <p:ph type="title" sz="quarter"/>
          </p:nvPr>
        </p:nvSpPr>
        <p:spPr/>
        <p:txBody>
          <a:bodyPr/>
          <a:lstStyle/>
          <a:p>
            <a:r>
              <a:rPr lang="en-US" sz="4000"/>
              <a:t>Bayeux Tapestry tells the story of William’s victory at Hastings</a:t>
            </a:r>
          </a:p>
        </p:txBody>
      </p:sp>
      <p:pic>
        <p:nvPicPr>
          <p:cNvPr id="185349" name="Picture 5"/>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676400" y="4038600"/>
            <a:ext cx="3724275" cy="1981200"/>
          </a:xfrm>
        </p:spPr>
      </p:pic>
      <p:pic>
        <p:nvPicPr>
          <p:cNvPr id="185350" name="Picture 6"/>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5638800" y="1676400"/>
            <a:ext cx="1895475" cy="1971675"/>
          </a:xfrm>
        </p:spPr>
      </p:pic>
      <p:pic>
        <p:nvPicPr>
          <p:cNvPr id="185351" name="Picture 7"/>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1752600" y="1752600"/>
            <a:ext cx="2187575" cy="1981200"/>
          </a:xfrm>
        </p:spPr>
      </p:pic>
      <p:pic>
        <p:nvPicPr>
          <p:cNvPr id="185352" name="Picture 8"/>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rcRect/>
          <a:stretch>
            <a:fillRect/>
          </a:stretch>
        </p:blipFill>
        <p:spPr>
          <a:xfrm>
            <a:off x="5724525" y="3905250"/>
            <a:ext cx="2632822" cy="2114550"/>
          </a:xfrm>
        </p:spPr>
      </p:pic>
      <p:sp>
        <p:nvSpPr>
          <p:cNvPr id="2" name="TextBox 1"/>
          <p:cNvSpPr txBox="1"/>
          <p:nvPr/>
        </p:nvSpPr>
        <p:spPr>
          <a:xfrm>
            <a:off x="1828800" y="3650734"/>
            <a:ext cx="1981200" cy="369332"/>
          </a:xfrm>
          <a:prstGeom prst="rect">
            <a:avLst/>
          </a:prstGeom>
          <a:noFill/>
        </p:spPr>
        <p:txBody>
          <a:bodyPr wrap="square" rtlCol="0">
            <a:spAutoFit/>
          </a:bodyPr>
          <a:lstStyle/>
          <a:p>
            <a:r>
              <a:rPr lang="en-US" dirty="0" smtClean="0"/>
              <a:t>Harold </a:t>
            </a:r>
            <a:r>
              <a:rPr lang="en-US" dirty="0" err="1" smtClean="0"/>
              <a:t>Godwinson</a:t>
            </a:r>
            <a:endParaRPr lang="en-US" dirty="0"/>
          </a:p>
        </p:txBody>
      </p:sp>
      <p:sp>
        <p:nvSpPr>
          <p:cNvPr id="3" name="Rectangle 2"/>
          <p:cNvSpPr/>
          <p:nvPr/>
        </p:nvSpPr>
        <p:spPr>
          <a:xfrm>
            <a:off x="5105400" y="3475167"/>
            <a:ext cx="3581400" cy="369332"/>
          </a:xfrm>
          <a:prstGeom prst="rect">
            <a:avLst/>
          </a:prstGeom>
        </p:spPr>
        <p:txBody>
          <a:bodyPr wrap="square">
            <a:spAutoFit/>
          </a:bodyPr>
          <a:lstStyle/>
          <a:p>
            <a:r>
              <a:rPr lang="en-US" dirty="0" smtClean="0"/>
              <a:t>Edward sends Harold on a mission</a:t>
            </a:r>
            <a:endParaRPr lang="en-US" dirty="0"/>
          </a:p>
        </p:txBody>
      </p:sp>
      <p:sp>
        <p:nvSpPr>
          <p:cNvPr id="4" name="TextBox 3"/>
          <p:cNvSpPr txBox="1"/>
          <p:nvPr/>
        </p:nvSpPr>
        <p:spPr>
          <a:xfrm>
            <a:off x="1727200" y="6083300"/>
            <a:ext cx="3276600" cy="369332"/>
          </a:xfrm>
          <a:prstGeom prst="rect">
            <a:avLst/>
          </a:prstGeom>
          <a:noFill/>
        </p:spPr>
        <p:txBody>
          <a:bodyPr wrap="square" rtlCol="0">
            <a:spAutoFit/>
          </a:bodyPr>
          <a:lstStyle/>
          <a:p>
            <a:r>
              <a:rPr lang="en-US" dirty="0" smtClean="0"/>
              <a:t>Harold swears oath to William</a:t>
            </a:r>
            <a:endParaRPr lang="en-US" dirty="0"/>
          </a:p>
        </p:txBody>
      </p:sp>
      <p:sp>
        <p:nvSpPr>
          <p:cNvPr id="5" name="TextBox 4"/>
          <p:cNvSpPr txBox="1"/>
          <p:nvPr/>
        </p:nvSpPr>
        <p:spPr>
          <a:xfrm>
            <a:off x="6172200" y="6083300"/>
            <a:ext cx="1762021" cy="369332"/>
          </a:xfrm>
          <a:prstGeom prst="rect">
            <a:avLst/>
          </a:prstGeom>
          <a:noFill/>
        </p:spPr>
        <p:txBody>
          <a:bodyPr wrap="none" rtlCol="0">
            <a:spAutoFit/>
          </a:bodyPr>
          <a:lstStyle/>
          <a:p>
            <a:r>
              <a:rPr lang="en-US" dirty="0" smtClean="0"/>
              <a:t>Death of Edward</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1" name="Rectangle 3"/>
          <p:cNvSpPr>
            <a:spLocks noGrp="1" noChangeArrowheads="1"/>
          </p:cNvSpPr>
          <p:nvPr>
            <p:ph type="title"/>
          </p:nvPr>
        </p:nvSpPr>
        <p:spPr>
          <a:xfrm>
            <a:off x="1066800" y="381000"/>
            <a:ext cx="7772400" cy="457200"/>
          </a:xfrm>
        </p:spPr>
        <p:txBody>
          <a:bodyPr/>
          <a:lstStyle/>
          <a:p>
            <a:r>
              <a:rPr lang="en-US" sz="1800"/>
              <a:t>From H. Littlefield, 2006</a:t>
            </a:r>
          </a:p>
        </p:txBody>
      </p:sp>
      <p:pic>
        <p:nvPicPr>
          <p:cNvPr id="411653" name="Picture 5"/>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143000" y="960438"/>
            <a:ext cx="7391400" cy="5314950"/>
          </a:xfrm>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5" name="Rectangle 3"/>
          <p:cNvSpPr>
            <a:spLocks noGrp="1" noChangeArrowheads="1"/>
          </p:cNvSpPr>
          <p:nvPr>
            <p:ph type="title"/>
          </p:nvPr>
        </p:nvSpPr>
        <p:spPr>
          <a:xfrm>
            <a:off x="1066800" y="381000"/>
            <a:ext cx="7772400" cy="381000"/>
          </a:xfrm>
        </p:spPr>
        <p:txBody>
          <a:bodyPr/>
          <a:lstStyle/>
          <a:p>
            <a:r>
              <a:rPr lang="en-US" sz="1800"/>
              <a:t>From H. Littlefield, 2006</a:t>
            </a:r>
          </a:p>
        </p:txBody>
      </p:sp>
      <p:pic>
        <p:nvPicPr>
          <p:cNvPr id="412677" name="Picture 5"/>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066800" y="1052513"/>
            <a:ext cx="7315200" cy="5189537"/>
          </a:xfrm>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700" name="Rectangle 4"/>
          <p:cNvSpPr>
            <a:spLocks noGrp="1" noChangeArrowheads="1"/>
          </p:cNvSpPr>
          <p:nvPr>
            <p:ph type="title"/>
          </p:nvPr>
        </p:nvSpPr>
        <p:spPr>
          <a:xfrm>
            <a:off x="1066800" y="381000"/>
            <a:ext cx="7772400" cy="457200"/>
          </a:xfrm>
        </p:spPr>
        <p:txBody>
          <a:bodyPr/>
          <a:lstStyle/>
          <a:p>
            <a:r>
              <a:rPr lang="en-US" sz="1800"/>
              <a:t>From H. Littlefield, 2006</a:t>
            </a:r>
          </a:p>
        </p:txBody>
      </p:sp>
      <p:pic>
        <p:nvPicPr>
          <p:cNvPr id="413702" name="Picture 6"/>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143000" y="990600"/>
            <a:ext cx="7239000" cy="5426075"/>
          </a:xfrm>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r>
              <a:rPr lang="en-US" sz="4000"/>
              <a:t>History Review: Richard I	</a:t>
            </a:r>
            <a:r>
              <a:rPr lang="en-US" sz="3600"/>
              <a:t>1189-1199</a:t>
            </a:r>
          </a:p>
        </p:txBody>
      </p:sp>
      <p:pic>
        <p:nvPicPr>
          <p:cNvPr id="233477"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66800" y="1600200"/>
            <a:ext cx="3062288" cy="4648200"/>
          </a:xfrm>
        </p:spPr>
      </p:pic>
      <p:sp>
        <p:nvSpPr>
          <p:cNvPr id="233481" name="Rectangle 9"/>
          <p:cNvSpPr>
            <a:spLocks noGrp="1" noChangeArrowheads="1"/>
          </p:cNvSpPr>
          <p:nvPr>
            <p:ph type="body" sz="half" idx="2"/>
          </p:nvPr>
        </p:nvSpPr>
        <p:spPr>
          <a:xfrm>
            <a:off x="4267200" y="1752600"/>
            <a:ext cx="4572000" cy="4114800"/>
          </a:xfrm>
        </p:spPr>
        <p:txBody>
          <a:bodyPr/>
          <a:lstStyle/>
          <a:p>
            <a:pPr>
              <a:lnSpc>
                <a:spcPct val="90000"/>
              </a:lnSpc>
            </a:pPr>
            <a:r>
              <a:rPr lang="en-US" sz="2800"/>
              <a:t>Left for a crusade in 1189</a:t>
            </a:r>
          </a:p>
          <a:p>
            <a:pPr>
              <a:lnSpc>
                <a:spcPct val="90000"/>
              </a:lnSpc>
            </a:pPr>
            <a:r>
              <a:rPr lang="en-US" sz="2800"/>
              <a:t>Imprisoned on his way home in 1192</a:t>
            </a:r>
          </a:p>
          <a:p>
            <a:pPr>
              <a:lnSpc>
                <a:spcPct val="90000"/>
              </a:lnSpc>
            </a:pPr>
            <a:r>
              <a:rPr lang="en-US" sz="2800"/>
              <a:t>Did not return until 1194 </a:t>
            </a:r>
          </a:p>
          <a:p>
            <a:pPr>
              <a:lnSpc>
                <a:spcPct val="90000"/>
              </a:lnSpc>
            </a:pPr>
            <a:r>
              <a:rPr lang="en-US" sz="2800"/>
              <a:t>John lost Normandy while Richard was away.</a:t>
            </a:r>
          </a:p>
          <a:p>
            <a:pPr>
              <a:lnSpc>
                <a:spcPct val="90000"/>
              </a:lnSpc>
            </a:pPr>
            <a:r>
              <a:rPr lang="en-US" sz="2800"/>
              <a:t>Richard waged war on France. Died from an arrow wound.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r>
              <a:rPr lang="en-US" sz="4000"/>
              <a:t>History Review: John	1199-1216</a:t>
            </a:r>
          </a:p>
        </p:txBody>
      </p:sp>
      <p:pic>
        <p:nvPicPr>
          <p:cNvPr id="235525"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90600" y="1752600"/>
            <a:ext cx="2498725" cy="4114800"/>
          </a:xfrm>
        </p:spPr>
      </p:pic>
      <p:sp>
        <p:nvSpPr>
          <p:cNvPr id="235529" name="Rectangle 9"/>
          <p:cNvSpPr>
            <a:spLocks noGrp="1" noChangeArrowheads="1"/>
          </p:cNvSpPr>
          <p:nvPr>
            <p:ph type="body" sz="half" idx="2"/>
          </p:nvPr>
        </p:nvSpPr>
        <p:spPr>
          <a:xfrm>
            <a:off x="3581400" y="1752600"/>
            <a:ext cx="5257800" cy="4114800"/>
          </a:xfrm>
        </p:spPr>
        <p:txBody>
          <a:bodyPr/>
          <a:lstStyle/>
          <a:p>
            <a:r>
              <a:rPr lang="en-US" sz="2800"/>
              <a:t>Called John Lackland and John Softsword</a:t>
            </a:r>
          </a:p>
          <a:p>
            <a:r>
              <a:rPr lang="en-US" sz="2800"/>
              <a:t>Arthur, the son of his older brother contested his right to the throne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0" name="Rectangle 10"/>
          <p:cNvSpPr>
            <a:spLocks noGrp="1" noChangeArrowheads="1"/>
          </p:cNvSpPr>
          <p:nvPr>
            <p:ph type="title"/>
          </p:nvPr>
        </p:nvSpPr>
        <p:spPr/>
        <p:txBody>
          <a:bodyPr/>
          <a:lstStyle/>
          <a:p>
            <a:r>
              <a:rPr lang="en-US" sz="4000"/>
              <a:t>History Review: John	1199-1216</a:t>
            </a:r>
          </a:p>
        </p:txBody>
      </p:sp>
      <p:sp>
        <p:nvSpPr>
          <p:cNvPr id="296972" name="Rectangle 12"/>
          <p:cNvSpPr>
            <a:spLocks noGrp="1" noChangeArrowheads="1"/>
          </p:cNvSpPr>
          <p:nvPr>
            <p:ph type="body" sz="half" idx="2"/>
          </p:nvPr>
        </p:nvSpPr>
        <p:spPr>
          <a:xfrm>
            <a:off x="3657600" y="1752600"/>
            <a:ext cx="5181600" cy="4114800"/>
          </a:xfrm>
        </p:spPr>
        <p:txBody>
          <a:bodyPr/>
          <a:lstStyle/>
          <a:p>
            <a:r>
              <a:rPr lang="en-US" sz="2800"/>
              <a:t>Brittany, Maine, and Anjou declared for Arthur</a:t>
            </a:r>
          </a:p>
          <a:p>
            <a:r>
              <a:rPr lang="en-US" sz="2800"/>
              <a:t>Arthur was supported by Philip II, the King of France</a:t>
            </a:r>
          </a:p>
          <a:p>
            <a:r>
              <a:rPr lang="en-US" sz="2800"/>
              <a:t>Philip switches his support to John after John swears vassalage to Philip</a:t>
            </a:r>
          </a:p>
          <a:p>
            <a:endParaRPr lang="en-US" sz="2800"/>
          </a:p>
        </p:txBody>
      </p:sp>
      <p:pic>
        <p:nvPicPr>
          <p:cNvPr id="296973" name="Picture 13"/>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914400" y="1752600"/>
            <a:ext cx="2714625" cy="4114800"/>
          </a:xfrm>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8" name="Rectangle 10"/>
          <p:cNvSpPr>
            <a:spLocks noGrp="1" noChangeArrowheads="1"/>
          </p:cNvSpPr>
          <p:nvPr>
            <p:ph type="title"/>
          </p:nvPr>
        </p:nvSpPr>
        <p:spPr/>
        <p:txBody>
          <a:bodyPr/>
          <a:lstStyle/>
          <a:p>
            <a:r>
              <a:rPr lang="en-US" sz="4000"/>
              <a:t>History Review: John	1199-1216</a:t>
            </a:r>
          </a:p>
        </p:txBody>
      </p:sp>
      <p:pic>
        <p:nvPicPr>
          <p:cNvPr id="304133"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143000" y="1752600"/>
            <a:ext cx="2749550" cy="4114800"/>
          </a:xfrm>
        </p:spPr>
      </p:pic>
      <p:sp>
        <p:nvSpPr>
          <p:cNvPr id="304139" name="Rectangle 11"/>
          <p:cNvSpPr>
            <a:spLocks noGrp="1" noChangeArrowheads="1"/>
          </p:cNvSpPr>
          <p:nvPr>
            <p:ph type="body" sz="half" idx="2"/>
          </p:nvPr>
        </p:nvSpPr>
        <p:spPr>
          <a:xfrm>
            <a:off x="3810000" y="1752600"/>
            <a:ext cx="5029200" cy="4343400"/>
          </a:xfrm>
        </p:spPr>
        <p:txBody>
          <a:bodyPr/>
          <a:lstStyle/>
          <a:p>
            <a:pPr>
              <a:lnSpc>
                <a:spcPct val="90000"/>
              </a:lnSpc>
            </a:pPr>
            <a:r>
              <a:rPr lang="en-US" sz="2400"/>
              <a:t>1200 John meets 12(14?) year old </a:t>
            </a:r>
            <a:r>
              <a:rPr lang="fr-FR" sz="2400" i="1"/>
              <a:t>Isabelle d'Angoulême</a:t>
            </a:r>
            <a:r>
              <a:rPr lang="en-US" sz="2400"/>
              <a:t>, the “Helen” of the middle ages.</a:t>
            </a:r>
          </a:p>
          <a:p>
            <a:pPr>
              <a:lnSpc>
                <a:spcPct val="90000"/>
              </a:lnSpc>
            </a:pPr>
            <a:r>
              <a:rPr lang="en-US" sz="2400"/>
              <a:t>John annuls his marriage, Isabelle breaks her engagement, and the two marry</a:t>
            </a:r>
          </a:p>
          <a:p>
            <a:pPr>
              <a:lnSpc>
                <a:spcPct val="90000"/>
              </a:lnSpc>
            </a:pPr>
            <a:r>
              <a:rPr lang="en-US" sz="2400"/>
              <a:t>Her betrothed complains to the king of France.</a:t>
            </a:r>
          </a:p>
          <a:p>
            <a:pPr>
              <a:lnSpc>
                <a:spcPct val="90000"/>
              </a:lnSpc>
            </a:pPr>
            <a:r>
              <a:rPr lang="en-US" sz="2400"/>
              <a:t>Philip summons his vassal to the French court. John ignores the summons </a:t>
            </a:r>
          </a:p>
          <a:p>
            <a:pPr>
              <a:lnSpc>
                <a:spcPct val="90000"/>
              </a:lnSpc>
            </a:pPr>
            <a:r>
              <a:rPr lang="en-US" sz="2400"/>
              <a:t>Philip seizes Normandy</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8" name="Rectangle 8"/>
          <p:cNvSpPr>
            <a:spLocks noGrp="1" noChangeArrowheads="1"/>
          </p:cNvSpPr>
          <p:nvPr>
            <p:ph type="title"/>
          </p:nvPr>
        </p:nvSpPr>
        <p:spPr/>
        <p:txBody>
          <a:bodyPr/>
          <a:lstStyle/>
          <a:p>
            <a:r>
              <a:rPr lang="en-US" sz="4000"/>
              <a:t>Loss of English territory in France</a:t>
            </a:r>
          </a:p>
        </p:txBody>
      </p:sp>
      <p:sp>
        <p:nvSpPr>
          <p:cNvPr id="317450" name="Rectangle 10"/>
          <p:cNvSpPr>
            <a:spLocks noGrp="1" noChangeArrowheads="1"/>
          </p:cNvSpPr>
          <p:nvPr>
            <p:ph type="body" sz="half" idx="2"/>
          </p:nvPr>
        </p:nvSpPr>
        <p:spPr>
          <a:xfrm>
            <a:off x="1066800" y="5029200"/>
            <a:ext cx="7772400" cy="1295400"/>
          </a:xfrm>
        </p:spPr>
        <p:txBody>
          <a:bodyPr/>
          <a:lstStyle/>
          <a:p>
            <a:pPr>
              <a:lnSpc>
                <a:spcPct val="80000"/>
              </a:lnSpc>
            </a:pPr>
            <a:r>
              <a:rPr lang="en-US" sz="2400"/>
              <a:t>1204/5 Philip seizes land of French barons living in England. John seizes the land of English barons living in France. Nobles must choose which side to pledge allegiance to. </a:t>
            </a:r>
          </a:p>
        </p:txBody>
      </p:sp>
      <p:pic>
        <p:nvPicPr>
          <p:cNvPr id="317451" name="Picture 11"/>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71600" y="1352550"/>
            <a:ext cx="4673600" cy="3505200"/>
          </a:xfrm>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94" name="Rectangle 10"/>
          <p:cNvSpPr>
            <a:spLocks noGrp="1" noChangeArrowheads="1"/>
          </p:cNvSpPr>
          <p:nvPr>
            <p:ph type="title"/>
          </p:nvPr>
        </p:nvSpPr>
        <p:spPr/>
        <p:txBody>
          <a:bodyPr/>
          <a:lstStyle/>
          <a:p>
            <a:r>
              <a:rPr lang="en-US" sz="4000"/>
              <a:t>History Review: John	1199-1216</a:t>
            </a:r>
          </a:p>
        </p:txBody>
      </p:sp>
      <p:pic>
        <p:nvPicPr>
          <p:cNvPr id="323589"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14400" y="2481263"/>
            <a:ext cx="4191000" cy="2705100"/>
          </a:xfrm>
        </p:spPr>
      </p:pic>
      <p:sp>
        <p:nvSpPr>
          <p:cNvPr id="323595" name="Rectangle 11"/>
          <p:cNvSpPr>
            <a:spLocks noGrp="1" noChangeArrowheads="1"/>
          </p:cNvSpPr>
          <p:nvPr>
            <p:ph type="body" sz="half" idx="2"/>
          </p:nvPr>
        </p:nvSpPr>
        <p:spPr>
          <a:xfrm>
            <a:off x="5257800" y="1752600"/>
            <a:ext cx="3581400" cy="4572000"/>
          </a:xfrm>
        </p:spPr>
        <p:txBody>
          <a:bodyPr/>
          <a:lstStyle/>
          <a:p>
            <a:r>
              <a:rPr lang="en-US" sz="2800"/>
              <a:t>John taxes the people to wage war against France</a:t>
            </a:r>
          </a:p>
          <a:p>
            <a:r>
              <a:rPr lang="en-US" sz="2800"/>
              <a:t>Upset barons rebel (First Baron’s War) and force John to sign the Magna Carta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r>
              <a:rPr lang="en-US" sz="4000"/>
              <a:t>History Review: John	1199-1216</a:t>
            </a:r>
          </a:p>
        </p:txBody>
      </p:sp>
      <p:sp>
        <p:nvSpPr>
          <p:cNvPr id="302083" name="Rectangle 3"/>
          <p:cNvSpPr>
            <a:spLocks noGrp="1" noChangeArrowheads="1"/>
          </p:cNvSpPr>
          <p:nvPr>
            <p:ph type="body" idx="1"/>
          </p:nvPr>
        </p:nvSpPr>
        <p:spPr>
          <a:xfrm>
            <a:off x="1066800" y="1752600"/>
            <a:ext cx="7772400" cy="4572000"/>
          </a:xfrm>
        </p:spPr>
        <p:txBody>
          <a:bodyPr/>
          <a:lstStyle/>
          <a:p>
            <a:r>
              <a:rPr lang="en-US"/>
              <a:t>Loss of Normandy separates England from the continent and the English language grows in importance. </a:t>
            </a:r>
          </a:p>
          <a:p>
            <a:r>
              <a:rPr lang="en-US"/>
              <a:t>English nobles no longer have a reason to consider themselves to also be French.</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8" name="Rectangle 12"/>
          <p:cNvSpPr>
            <a:spLocks noGrp="1" noChangeArrowheads="1"/>
          </p:cNvSpPr>
          <p:nvPr>
            <p:ph type="title" sz="quarter"/>
          </p:nvPr>
        </p:nvSpPr>
        <p:spPr/>
        <p:txBody>
          <a:bodyPr/>
          <a:lstStyle/>
          <a:p>
            <a:r>
              <a:rPr lang="en-US" sz="4000"/>
              <a:t>Bayeux Tapestry tells the story of William’s victory at Hastings</a:t>
            </a:r>
          </a:p>
        </p:txBody>
      </p:sp>
      <p:pic>
        <p:nvPicPr>
          <p:cNvPr id="188421" name="Picture 5"/>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927225" y="1752600"/>
            <a:ext cx="2087563" cy="1981200"/>
          </a:xfrm>
        </p:spPr>
      </p:pic>
      <p:pic>
        <p:nvPicPr>
          <p:cNvPr id="188422" name="Picture 6"/>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5562601" y="1882588"/>
            <a:ext cx="2867762" cy="1799380"/>
          </a:xfrm>
        </p:spPr>
      </p:pic>
      <p:pic>
        <p:nvPicPr>
          <p:cNvPr id="188423" name="Picture 7"/>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1752600" y="4051300"/>
            <a:ext cx="2401887" cy="1981200"/>
          </a:xfrm>
        </p:spPr>
      </p:pic>
      <p:pic>
        <p:nvPicPr>
          <p:cNvPr id="188424" name="Picture 8"/>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rcRect/>
          <a:stretch>
            <a:fillRect/>
          </a:stretch>
        </p:blipFill>
        <p:spPr>
          <a:xfrm>
            <a:off x="5638800" y="4038600"/>
            <a:ext cx="2105025" cy="1981200"/>
          </a:xfrm>
        </p:spPr>
      </p:pic>
      <p:sp>
        <p:nvSpPr>
          <p:cNvPr id="2" name="TextBox 1"/>
          <p:cNvSpPr txBox="1"/>
          <p:nvPr/>
        </p:nvSpPr>
        <p:spPr>
          <a:xfrm>
            <a:off x="1447800" y="3681968"/>
            <a:ext cx="2621230" cy="369332"/>
          </a:xfrm>
          <a:prstGeom prst="rect">
            <a:avLst/>
          </a:prstGeom>
          <a:noFill/>
        </p:spPr>
        <p:txBody>
          <a:bodyPr wrap="none" rtlCol="0">
            <a:spAutoFit/>
          </a:bodyPr>
          <a:lstStyle/>
          <a:p>
            <a:r>
              <a:rPr lang="en-US" dirty="0" smtClean="0"/>
              <a:t>Harold is king; bad omens</a:t>
            </a:r>
            <a:endParaRPr lang="en-US" dirty="0"/>
          </a:p>
        </p:txBody>
      </p:sp>
      <p:sp>
        <p:nvSpPr>
          <p:cNvPr id="3" name="TextBox 2"/>
          <p:cNvSpPr txBox="1"/>
          <p:nvPr/>
        </p:nvSpPr>
        <p:spPr>
          <a:xfrm>
            <a:off x="5638800" y="3681968"/>
            <a:ext cx="2637645" cy="369332"/>
          </a:xfrm>
          <a:prstGeom prst="rect">
            <a:avLst/>
          </a:prstGeom>
          <a:noFill/>
        </p:spPr>
        <p:txBody>
          <a:bodyPr wrap="none" rtlCol="0">
            <a:spAutoFit/>
          </a:bodyPr>
          <a:lstStyle/>
          <a:p>
            <a:r>
              <a:rPr lang="en-US" dirty="0" smtClean="0"/>
              <a:t>William launches invasion</a:t>
            </a:r>
            <a:endParaRPr lang="en-US" dirty="0"/>
          </a:p>
        </p:txBody>
      </p:sp>
      <p:sp>
        <p:nvSpPr>
          <p:cNvPr id="4" name="TextBox 3"/>
          <p:cNvSpPr txBox="1"/>
          <p:nvPr/>
        </p:nvSpPr>
        <p:spPr>
          <a:xfrm>
            <a:off x="1676400" y="6063734"/>
            <a:ext cx="1851789" cy="369332"/>
          </a:xfrm>
          <a:prstGeom prst="rect">
            <a:avLst/>
          </a:prstGeom>
          <a:noFill/>
        </p:spPr>
        <p:txBody>
          <a:bodyPr wrap="none" rtlCol="0">
            <a:spAutoFit/>
          </a:bodyPr>
          <a:lstStyle/>
          <a:p>
            <a:r>
              <a:rPr lang="en-US" dirty="0" smtClean="0"/>
              <a:t>Battle of Hastings</a:t>
            </a:r>
            <a:endParaRPr lang="en-US" dirty="0"/>
          </a:p>
        </p:txBody>
      </p:sp>
      <p:sp>
        <p:nvSpPr>
          <p:cNvPr id="5" name="TextBox 4"/>
          <p:cNvSpPr txBox="1"/>
          <p:nvPr/>
        </p:nvSpPr>
        <p:spPr>
          <a:xfrm>
            <a:off x="5433005" y="6063734"/>
            <a:ext cx="3049233" cy="369332"/>
          </a:xfrm>
          <a:prstGeom prst="rect">
            <a:avLst/>
          </a:prstGeom>
          <a:noFill/>
        </p:spPr>
        <p:txBody>
          <a:bodyPr wrap="none" rtlCol="0">
            <a:spAutoFit/>
          </a:bodyPr>
          <a:lstStyle/>
          <a:p>
            <a:r>
              <a:rPr lang="en-US" dirty="0" smtClean="0"/>
              <a:t>“Here King Harold was killed”</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r>
              <a:rPr lang="en-US" sz="4000"/>
              <a:t>History Review: Henry III	</a:t>
            </a:r>
            <a:r>
              <a:rPr lang="en-US" sz="3600"/>
              <a:t>1216-1272</a:t>
            </a:r>
          </a:p>
        </p:txBody>
      </p:sp>
      <p:pic>
        <p:nvPicPr>
          <p:cNvPr id="237573"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14400" y="1676400"/>
            <a:ext cx="3314700" cy="3914775"/>
          </a:xfrm>
        </p:spPr>
      </p:pic>
      <p:sp>
        <p:nvSpPr>
          <p:cNvPr id="237574" name="Rectangle 6"/>
          <p:cNvSpPr>
            <a:spLocks noGrp="1" noChangeArrowheads="1"/>
          </p:cNvSpPr>
          <p:nvPr>
            <p:ph type="body" sz="half" idx="2"/>
          </p:nvPr>
        </p:nvSpPr>
        <p:spPr>
          <a:xfrm>
            <a:off x="4343400" y="1752600"/>
            <a:ext cx="4495800" cy="4114800"/>
          </a:xfrm>
        </p:spPr>
        <p:txBody>
          <a:bodyPr/>
          <a:lstStyle/>
          <a:p>
            <a:r>
              <a:rPr lang="en-US" sz="2800"/>
              <a:t>9 years old at start of reign</a:t>
            </a:r>
          </a:p>
          <a:p>
            <a:r>
              <a:rPr lang="en-US" sz="2800"/>
              <a:t>1233 dismisses English advisors</a:t>
            </a:r>
          </a:p>
          <a:p>
            <a:r>
              <a:rPr lang="en-US" sz="2800"/>
              <a:t>1236 marries Eleanor of Provence</a:t>
            </a:r>
          </a:p>
          <a:p>
            <a:r>
              <a:rPr lang="en-US" sz="2800"/>
              <a:t>Brought in many French advisors, who are hated by the English nobles.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r>
              <a:rPr lang="en-US" sz="4000"/>
              <a:t>History Review: Henry III	</a:t>
            </a:r>
            <a:r>
              <a:rPr lang="en-US" sz="3600"/>
              <a:t>1216-1272</a:t>
            </a:r>
          </a:p>
        </p:txBody>
      </p:sp>
      <p:sp>
        <p:nvSpPr>
          <p:cNvPr id="309251" name="Rectangle 3"/>
          <p:cNvSpPr>
            <a:spLocks noGrp="1" noChangeArrowheads="1"/>
          </p:cNvSpPr>
          <p:nvPr>
            <p:ph type="body" idx="1"/>
          </p:nvPr>
        </p:nvSpPr>
        <p:spPr>
          <a:xfrm>
            <a:off x="1066800" y="1447800"/>
            <a:ext cx="7772400" cy="4876800"/>
          </a:xfrm>
        </p:spPr>
        <p:txBody>
          <a:bodyPr/>
          <a:lstStyle/>
          <a:p>
            <a:pPr>
              <a:lnSpc>
                <a:spcPct val="90000"/>
              </a:lnSpc>
            </a:pPr>
            <a:r>
              <a:rPr lang="en-US"/>
              <a:t>Barons revolt against Henry</a:t>
            </a:r>
          </a:p>
          <a:p>
            <a:pPr>
              <a:lnSpc>
                <a:spcPct val="90000"/>
              </a:lnSpc>
            </a:pPr>
            <a:r>
              <a:rPr lang="en-US"/>
              <a:t>1258-1265 Second Baron’s War</a:t>
            </a:r>
          </a:p>
          <a:p>
            <a:pPr>
              <a:lnSpc>
                <a:spcPct val="90000"/>
              </a:lnSpc>
            </a:pPr>
            <a:r>
              <a:rPr lang="en-US"/>
              <a:t>1258 Provisions of Oxford set up a council of 24 men to oversee the appointments of the king. This decree was published in Latin, French, and English.</a:t>
            </a:r>
          </a:p>
          <a:p>
            <a:pPr>
              <a:lnSpc>
                <a:spcPct val="90000"/>
              </a:lnSpc>
            </a:pPr>
            <a:endParaRPr lang="en-US"/>
          </a:p>
          <a:p>
            <a:pPr>
              <a:lnSpc>
                <a:spcPct val="90000"/>
              </a:lnSpc>
            </a:pPr>
            <a:r>
              <a:rPr lang="en-US"/>
              <a:t>Nobles no longer learning French natively. About 1250 Walter of Bibbesworth writes a treatise to teach noble children French.</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r>
              <a:rPr lang="en-US" sz="4000"/>
              <a:t>History Review: Edward I	</a:t>
            </a:r>
            <a:r>
              <a:rPr lang="en-US" sz="3600"/>
              <a:t>1272-1307</a:t>
            </a:r>
          </a:p>
        </p:txBody>
      </p:sp>
      <p:pic>
        <p:nvPicPr>
          <p:cNvPr id="239621"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104900" y="1676400"/>
            <a:ext cx="2776538" cy="4419600"/>
          </a:xfrm>
        </p:spPr>
      </p:pic>
      <p:sp>
        <p:nvSpPr>
          <p:cNvPr id="239624" name="Rectangle 8"/>
          <p:cNvSpPr>
            <a:spLocks noGrp="1" noChangeArrowheads="1"/>
          </p:cNvSpPr>
          <p:nvPr>
            <p:ph type="body" sz="half" idx="2"/>
          </p:nvPr>
        </p:nvSpPr>
        <p:spPr>
          <a:xfrm>
            <a:off x="3886200" y="1752600"/>
            <a:ext cx="4953000" cy="4114800"/>
          </a:xfrm>
        </p:spPr>
        <p:txBody>
          <a:bodyPr/>
          <a:lstStyle/>
          <a:p>
            <a:r>
              <a:rPr lang="en-US" sz="2800"/>
              <a:t>English grows in importance to the nobles</a:t>
            </a:r>
          </a:p>
          <a:p>
            <a:r>
              <a:rPr lang="en-US" sz="2800"/>
              <a:t>1295 to rally support for his war against France, Edward addressed parliament and said that the King of France wishes to “wipe out the English tongue”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r>
              <a:rPr lang="en-US" sz="4000"/>
              <a:t>History Review: </a:t>
            </a:r>
            <a:r>
              <a:rPr lang="en-US" sz="3600"/>
              <a:t>Edward II</a:t>
            </a:r>
            <a:r>
              <a:rPr lang="en-US" sz="4000"/>
              <a:t> </a:t>
            </a:r>
            <a:r>
              <a:rPr lang="en-US" sz="3600"/>
              <a:t>1307-1327</a:t>
            </a:r>
          </a:p>
        </p:txBody>
      </p:sp>
      <p:pic>
        <p:nvPicPr>
          <p:cNvPr id="246789"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71600" y="1871663"/>
            <a:ext cx="3200400" cy="3876675"/>
          </a:xfrm>
        </p:spPr>
      </p:pic>
      <p:sp>
        <p:nvSpPr>
          <p:cNvPr id="246790" name="Rectangle 6"/>
          <p:cNvSpPr>
            <a:spLocks noGrp="1" noChangeArrowheads="1"/>
          </p:cNvSpPr>
          <p:nvPr>
            <p:ph type="body" sz="half" idx="2"/>
          </p:nvPr>
        </p:nvSpPr>
        <p:spPr/>
        <p:txBody>
          <a:bodyPr/>
          <a:lstStyle/>
          <a:p>
            <a:r>
              <a:rPr lang="en-US" sz="2800"/>
              <a:t>By the end of the 13</a:t>
            </a:r>
            <a:r>
              <a:rPr lang="en-US" sz="2800" baseline="30000"/>
              <a:t>th</a:t>
            </a:r>
            <a:r>
              <a:rPr lang="en-US" sz="2800"/>
              <a:t> century, monasteries at Canterbury and Westminster need to require that their students use French</a:t>
            </a:r>
          </a:p>
          <a:p>
            <a:r>
              <a:rPr lang="en-US" sz="2800"/>
              <a:t>Oxford U requires its students to know French and English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3" name="Rectangle 7"/>
          <p:cNvSpPr>
            <a:spLocks noGrp="1" noChangeArrowheads="1"/>
          </p:cNvSpPr>
          <p:nvPr>
            <p:ph type="title"/>
          </p:nvPr>
        </p:nvSpPr>
        <p:spPr/>
        <p:txBody>
          <a:bodyPr/>
          <a:lstStyle/>
          <a:p>
            <a:r>
              <a:rPr lang="en-US" sz="4000"/>
              <a:t>Historical Map of France in 1314 - Prior to the Hundred Years' War</a:t>
            </a:r>
          </a:p>
        </p:txBody>
      </p:sp>
      <p:pic>
        <p:nvPicPr>
          <p:cNvPr id="270339" name="Picture 3"/>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1524000" y="1676400"/>
            <a:ext cx="2592388" cy="4724400"/>
          </a:xfrm>
        </p:spPr>
      </p:pic>
      <p:pic>
        <p:nvPicPr>
          <p:cNvPr id="270345" name="Picture 9"/>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276850" y="1852613"/>
            <a:ext cx="3314700" cy="3914775"/>
          </a:xfrm>
          <a:noFill/>
          <a:ln/>
        </p:spPr>
      </p:pic>
      <p:sp>
        <p:nvSpPr>
          <p:cNvPr id="270340" name="Rectangle 4"/>
          <p:cNvSpPr>
            <a:spLocks noGrp="1" noChangeArrowheads="1"/>
          </p:cNvSpPr>
          <p:nvPr>
            <p:ph type="body" sz="half" idx="4294967295"/>
          </p:nvPr>
        </p:nvSpPr>
        <p:spPr>
          <a:xfrm>
            <a:off x="0" y="1752600"/>
            <a:ext cx="3810000" cy="4114800"/>
          </a:xfrm>
        </p:spPr>
        <p:txBody>
          <a:bodyPr/>
          <a:lstStyle/>
          <a:p>
            <a:endParaRPr lang="en-US" sz="2800"/>
          </a:p>
          <a:p>
            <a:endParaRPr lang="en-US" sz="280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r>
              <a:rPr lang="en-US" sz="4000"/>
              <a:t>History Review: </a:t>
            </a:r>
            <a:r>
              <a:rPr lang="en-US" sz="3600"/>
              <a:t>Edward III	1327-1377</a:t>
            </a:r>
          </a:p>
        </p:txBody>
      </p:sp>
      <p:pic>
        <p:nvPicPr>
          <p:cNvPr id="248842" name="Picture 10"/>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81075" y="1524000"/>
            <a:ext cx="3605213" cy="4191000"/>
          </a:xfrm>
        </p:spPr>
      </p:pic>
      <p:sp>
        <p:nvSpPr>
          <p:cNvPr id="248841" name="Rectangle 9"/>
          <p:cNvSpPr>
            <a:spLocks noGrp="1" noChangeArrowheads="1"/>
          </p:cNvSpPr>
          <p:nvPr>
            <p:ph type="body" sz="half" idx="2"/>
          </p:nvPr>
        </p:nvSpPr>
        <p:spPr/>
        <p:txBody>
          <a:bodyPr/>
          <a:lstStyle/>
          <a:p>
            <a:r>
              <a:rPr lang="en-US" sz="2800"/>
              <a:t>1337 The Hundred Years’ War against France begins</a:t>
            </a:r>
          </a:p>
          <a:p>
            <a:r>
              <a:rPr lang="en-US" sz="2800"/>
              <a:t>English victories:</a:t>
            </a:r>
          </a:p>
          <a:p>
            <a:pPr lvl="1"/>
            <a:r>
              <a:rPr lang="en-US" sz="2400"/>
              <a:t>1346 Crecy</a:t>
            </a:r>
          </a:p>
          <a:p>
            <a:pPr lvl="1"/>
            <a:r>
              <a:rPr lang="en-US" sz="2400"/>
              <a:t>1356 Poiters</a:t>
            </a:r>
          </a:p>
          <a:p>
            <a:pPr lvl="1"/>
            <a:r>
              <a:rPr lang="en-US" sz="2400"/>
              <a:t>1415 Agincourt ( lead by Henry V)</a:t>
            </a:r>
          </a:p>
          <a:p>
            <a:endParaRPr lang="en-US" sz="280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91" name="Rectangle 7"/>
          <p:cNvSpPr>
            <a:spLocks noGrp="1" noChangeArrowheads="1"/>
          </p:cNvSpPr>
          <p:nvPr>
            <p:ph type="title"/>
          </p:nvPr>
        </p:nvSpPr>
        <p:spPr/>
        <p:txBody>
          <a:bodyPr/>
          <a:lstStyle/>
          <a:p>
            <a:endParaRPr lang="en-US"/>
          </a:p>
        </p:txBody>
      </p:sp>
      <p:pic>
        <p:nvPicPr>
          <p:cNvPr id="272387" name="Picture 3"/>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1143000" y="1752600"/>
            <a:ext cx="2295525" cy="4114800"/>
          </a:xfrm>
        </p:spPr>
      </p:pic>
      <p:sp>
        <p:nvSpPr>
          <p:cNvPr id="272388" name="Rectangle 4"/>
          <p:cNvSpPr>
            <a:spLocks noGrp="1" noChangeArrowheads="1"/>
          </p:cNvSpPr>
          <p:nvPr>
            <p:ph type="body" sz="half" idx="2"/>
          </p:nvPr>
        </p:nvSpPr>
        <p:spPr>
          <a:xfrm>
            <a:off x="3505200" y="1752600"/>
            <a:ext cx="5334000" cy="4114800"/>
          </a:xfrm>
        </p:spPr>
        <p:txBody>
          <a:bodyPr/>
          <a:lstStyle/>
          <a:p>
            <a:r>
              <a:rPr lang="en-US" sz="2800"/>
              <a:t>Historical Map of France in 1360 - After the First English Invasion </a:t>
            </a:r>
          </a:p>
          <a:p>
            <a:endParaRPr lang="en-US" sz="280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p:txBody>
          <a:bodyPr/>
          <a:lstStyle/>
          <a:p>
            <a:r>
              <a:rPr lang="en-US" sz="4000"/>
              <a:t>History Review: </a:t>
            </a:r>
            <a:r>
              <a:rPr lang="en-US" sz="3600"/>
              <a:t>Edward III	1327-1377</a:t>
            </a:r>
          </a:p>
        </p:txBody>
      </p:sp>
      <p:sp>
        <p:nvSpPr>
          <p:cNvPr id="336899" name="Rectangle 3"/>
          <p:cNvSpPr>
            <a:spLocks noGrp="1" noChangeArrowheads="1"/>
          </p:cNvSpPr>
          <p:nvPr>
            <p:ph type="body" idx="1"/>
          </p:nvPr>
        </p:nvSpPr>
        <p:spPr/>
        <p:txBody>
          <a:bodyPr/>
          <a:lstStyle/>
          <a:p>
            <a:r>
              <a:rPr lang="en-US"/>
              <a:t>War with France decreases commercial contact with France, lessening the need to know French</a:t>
            </a:r>
          </a:p>
          <a:p>
            <a:r>
              <a:rPr lang="en-US"/>
              <a:t>Feelings of nationalism promote the use of English among the people</a:t>
            </a:r>
          </a:p>
          <a:p>
            <a:r>
              <a:rPr lang="en-US"/>
              <a:t>1332 Parliament decrees nobles should teach their children French</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p:txBody>
          <a:bodyPr/>
          <a:lstStyle/>
          <a:p>
            <a:r>
              <a:rPr lang="en-US" sz="4000"/>
              <a:t>History Review: </a:t>
            </a:r>
            <a:r>
              <a:rPr lang="en-US" sz="3600"/>
              <a:t>Edward III	1327-1377</a:t>
            </a:r>
          </a:p>
        </p:txBody>
      </p:sp>
      <p:sp>
        <p:nvSpPr>
          <p:cNvPr id="340995" name="Rectangle 3"/>
          <p:cNvSpPr>
            <a:spLocks noGrp="1" noChangeArrowheads="1"/>
          </p:cNvSpPr>
          <p:nvPr>
            <p:ph type="body" idx="1"/>
          </p:nvPr>
        </p:nvSpPr>
        <p:spPr/>
        <p:txBody>
          <a:bodyPr/>
          <a:lstStyle/>
          <a:p>
            <a:r>
              <a:rPr lang="en-US"/>
              <a:t>1356 Mayor and Aldermen of London order court proceeding to be done in English</a:t>
            </a:r>
          </a:p>
          <a:p>
            <a:r>
              <a:rPr lang="en-US"/>
              <a:t>1362 Chancellor opens Parliament in English</a:t>
            </a:r>
          </a:p>
          <a:p>
            <a:r>
              <a:rPr lang="en-US"/>
              <a:t>1344-1400 Chaucer</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1066800" y="381000"/>
            <a:ext cx="7772400" cy="838200"/>
          </a:xfrm>
        </p:spPr>
        <p:txBody>
          <a:bodyPr/>
          <a:lstStyle/>
          <a:p>
            <a:r>
              <a:rPr lang="en-US" sz="4000"/>
              <a:t>History Review: </a:t>
            </a:r>
            <a:r>
              <a:rPr lang="en-US" sz="3600"/>
              <a:t>Edward III	1327-1377</a:t>
            </a:r>
          </a:p>
        </p:txBody>
      </p:sp>
      <p:pic>
        <p:nvPicPr>
          <p:cNvPr id="343044" name="Picture 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819400" y="1314450"/>
            <a:ext cx="3886200" cy="2603500"/>
          </a:xfrm>
        </p:spPr>
      </p:pic>
      <p:sp>
        <p:nvSpPr>
          <p:cNvPr id="343043" name="Rectangle 3"/>
          <p:cNvSpPr>
            <a:spLocks noGrp="1" noChangeArrowheads="1"/>
          </p:cNvSpPr>
          <p:nvPr>
            <p:ph type="body" sz="half" idx="2"/>
          </p:nvPr>
        </p:nvSpPr>
        <p:spPr/>
        <p:txBody>
          <a:bodyPr/>
          <a:lstStyle/>
          <a:p>
            <a:pPr>
              <a:lnSpc>
                <a:spcPct val="90000"/>
              </a:lnSpc>
            </a:pPr>
            <a:r>
              <a:rPr lang="en-US" sz="2400"/>
              <a:t>1348-1350 The Black Plague</a:t>
            </a:r>
          </a:p>
          <a:p>
            <a:pPr>
              <a:lnSpc>
                <a:spcPct val="90000"/>
              </a:lnSpc>
            </a:pPr>
            <a:r>
              <a:rPr lang="en-US" sz="2400"/>
              <a:t>30% of population died causing a labor shortage</a:t>
            </a:r>
          </a:p>
          <a:p>
            <a:pPr>
              <a:lnSpc>
                <a:spcPct val="90000"/>
              </a:lnSpc>
            </a:pPr>
            <a:r>
              <a:rPr lang="en-US" sz="2400"/>
              <a:t>1351 Statute of Laborers</a:t>
            </a:r>
          </a:p>
          <a:p>
            <a:pPr lvl="1">
              <a:lnSpc>
                <a:spcPct val="90000"/>
              </a:lnSpc>
            </a:pPr>
            <a:r>
              <a:rPr lang="en-US" sz="2000"/>
              <a:t>You could not leave your lord</a:t>
            </a:r>
          </a:p>
          <a:p>
            <a:pPr lvl="1">
              <a:lnSpc>
                <a:spcPct val="90000"/>
              </a:lnSpc>
            </a:pPr>
            <a:r>
              <a:rPr lang="en-US" sz="2000"/>
              <a:t>You could not be paid more</a:t>
            </a:r>
          </a:p>
          <a:p>
            <a:pPr>
              <a:lnSpc>
                <a:spcPct val="90000"/>
              </a:lnSpc>
            </a:pPr>
            <a:endParaRPr lang="en-US" sz="2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8" name="Rectangle 8"/>
          <p:cNvSpPr>
            <a:spLocks noGrp="1" noChangeArrowheads="1"/>
          </p:cNvSpPr>
          <p:nvPr>
            <p:ph type="title"/>
          </p:nvPr>
        </p:nvSpPr>
        <p:spPr/>
        <p:txBody>
          <a:bodyPr/>
          <a:lstStyle/>
          <a:p>
            <a:r>
              <a:rPr lang="en-US" sz="4000"/>
              <a:t>William’s land in England and France</a:t>
            </a:r>
          </a:p>
        </p:txBody>
      </p:sp>
      <p:pic>
        <p:nvPicPr>
          <p:cNvPr id="174085"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048000" y="1567602"/>
            <a:ext cx="3962399" cy="4664186"/>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en-US" sz="4000"/>
              <a:t>History Review: </a:t>
            </a:r>
            <a:r>
              <a:rPr lang="en-US" sz="3600"/>
              <a:t>Richard II	1377-1399</a:t>
            </a:r>
          </a:p>
        </p:txBody>
      </p:sp>
      <p:pic>
        <p:nvPicPr>
          <p:cNvPr id="250885"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143000" y="1371600"/>
            <a:ext cx="2417763" cy="4876800"/>
          </a:xfrm>
        </p:spPr>
      </p:pic>
      <p:sp>
        <p:nvSpPr>
          <p:cNvPr id="250886" name="Rectangle 6"/>
          <p:cNvSpPr>
            <a:spLocks noGrp="1" noChangeArrowheads="1"/>
          </p:cNvSpPr>
          <p:nvPr>
            <p:ph type="body" sz="half" idx="2"/>
          </p:nvPr>
        </p:nvSpPr>
        <p:spPr>
          <a:xfrm>
            <a:off x="3810000" y="1676400"/>
            <a:ext cx="4953000" cy="4114800"/>
          </a:xfrm>
        </p:spPr>
        <p:txBody>
          <a:bodyPr/>
          <a:lstStyle/>
          <a:p>
            <a:r>
              <a:rPr lang="en-US" sz="2800"/>
              <a:t>1381 Peasant’s revolt: Wat Tyler’s rebellion</a:t>
            </a:r>
          </a:p>
          <a:p>
            <a:r>
              <a:rPr lang="en-US" sz="2800"/>
              <a:t>Peasant class becomes more important</a:t>
            </a:r>
          </a:p>
          <a:p>
            <a:r>
              <a:rPr lang="en-US" sz="2800"/>
              <a:t>English rises in importance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40" name="Rectangle 4"/>
          <p:cNvSpPr>
            <a:spLocks noGrp="1" noChangeArrowheads="1"/>
          </p:cNvSpPr>
          <p:nvPr>
            <p:ph type="title"/>
          </p:nvPr>
        </p:nvSpPr>
        <p:spPr>
          <a:xfrm>
            <a:off x="1066800" y="381000"/>
            <a:ext cx="7772400" cy="838200"/>
          </a:xfrm>
        </p:spPr>
        <p:txBody>
          <a:bodyPr/>
          <a:lstStyle/>
          <a:p>
            <a:pPr algn="ctr"/>
            <a:r>
              <a:rPr lang="en-US"/>
              <a:t>Feudalism</a:t>
            </a:r>
          </a:p>
        </p:txBody>
      </p:sp>
      <p:pic>
        <p:nvPicPr>
          <p:cNvPr id="347141"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276350" y="1066800"/>
            <a:ext cx="3348038" cy="5334000"/>
          </a:xfrm>
        </p:spPr>
      </p:pic>
      <p:pic>
        <p:nvPicPr>
          <p:cNvPr id="347142" name="Picture 6"/>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a:xfrm>
            <a:off x="5181600" y="1143000"/>
            <a:ext cx="3255963" cy="5257800"/>
          </a:xfr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73" name="Rectangle 17"/>
          <p:cNvSpPr>
            <a:spLocks noGrp="1" noChangeArrowheads="1"/>
          </p:cNvSpPr>
          <p:nvPr>
            <p:ph type="title"/>
          </p:nvPr>
        </p:nvSpPr>
        <p:spPr>
          <a:xfrm>
            <a:off x="1066800" y="381000"/>
            <a:ext cx="7772400" cy="914400"/>
          </a:xfrm>
        </p:spPr>
        <p:txBody>
          <a:bodyPr/>
          <a:lstStyle/>
          <a:p>
            <a:r>
              <a:rPr lang="en-US"/>
              <a:t>Feudalism</a:t>
            </a:r>
          </a:p>
        </p:txBody>
      </p:sp>
      <p:pic>
        <p:nvPicPr>
          <p:cNvPr id="352269" name="Picture 1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81600" y="2133600"/>
            <a:ext cx="3810000" cy="2617788"/>
          </a:xfrm>
        </p:spPr>
      </p:pic>
      <p:pic>
        <p:nvPicPr>
          <p:cNvPr id="352261" name="Picture 5"/>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990600" y="1371600"/>
            <a:ext cx="5029200" cy="4945063"/>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6" name="Rectangle 4"/>
          <p:cNvSpPr>
            <a:spLocks noGrp="1" noChangeArrowheads="1"/>
          </p:cNvSpPr>
          <p:nvPr>
            <p:ph type="title"/>
          </p:nvPr>
        </p:nvSpPr>
        <p:spPr>
          <a:xfrm>
            <a:off x="1066800" y="381000"/>
            <a:ext cx="7772400" cy="838200"/>
          </a:xfrm>
        </p:spPr>
        <p:txBody>
          <a:bodyPr/>
          <a:lstStyle/>
          <a:p>
            <a:pPr algn="ctr"/>
            <a:r>
              <a:rPr lang="en-US"/>
              <a:t>Comitatus vs. Feudalism</a:t>
            </a:r>
          </a:p>
        </p:txBody>
      </p:sp>
      <p:sp>
        <p:nvSpPr>
          <p:cNvPr id="274437" name="Rectangle 5"/>
          <p:cNvSpPr>
            <a:spLocks noGrp="1" noChangeArrowheads="1"/>
          </p:cNvSpPr>
          <p:nvPr>
            <p:ph type="body" sz="half" idx="1"/>
          </p:nvPr>
        </p:nvSpPr>
        <p:spPr>
          <a:xfrm>
            <a:off x="1066800" y="1371600"/>
            <a:ext cx="3962400" cy="4876800"/>
          </a:xfrm>
        </p:spPr>
        <p:txBody>
          <a:bodyPr/>
          <a:lstStyle/>
          <a:p>
            <a:pPr>
              <a:lnSpc>
                <a:spcPct val="80000"/>
              </a:lnSpc>
            </a:pPr>
            <a:r>
              <a:rPr lang="en-US" sz="2400"/>
              <a:t>Evolved from Germanic sippes</a:t>
            </a:r>
          </a:p>
          <a:p>
            <a:pPr>
              <a:lnSpc>
                <a:spcPct val="80000"/>
              </a:lnSpc>
            </a:pPr>
            <a:r>
              <a:rPr lang="en-US" sz="2400"/>
              <a:t>Hlaford or Eorl: Ring giver</a:t>
            </a:r>
          </a:p>
          <a:p>
            <a:pPr>
              <a:lnSpc>
                <a:spcPct val="80000"/>
              </a:lnSpc>
            </a:pPr>
            <a:r>
              <a:rPr lang="en-US" sz="2400"/>
              <a:t>Thanes: Fight to the death</a:t>
            </a:r>
          </a:p>
          <a:p>
            <a:pPr>
              <a:lnSpc>
                <a:spcPct val="80000"/>
              </a:lnSpc>
            </a:pPr>
            <a:r>
              <a:rPr lang="en-US" sz="2400"/>
              <a:t>Freemen or Ceorls</a:t>
            </a:r>
          </a:p>
          <a:p>
            <a:pPr lvl="1">
              <a:lnSpc>
                <a:spcPct val="80000"/>
              </a:lnSpc>
            </a:pPr>
            <a:r>
              <a:rPr lang="en-US" sz="2000"/>
              <a:t>Geneatas, peasant aristocracy, paid rent to their overlord</a:t>
            </a:r>
          </a:p>
          <a:p>
            <a:pPr lvl="1">
              <a:lnSpc>
                <a:spcPct val="80000"/>
              </a:lnSpc>
            </a:pPr>
            <a:r>
              <a:rPr lang="en-US" sz="2000"/>
              <a:t>Kotsetlas</a:t>
            </a:r>
          </a:p>
          <a:p>
            <a:pPr lvl="1">
              <a:lnSpc>
                <a:spcPct val="80000"/>
              </a:lnSpc>
            </a:pPr>
            <a:r>
              <a:rPr lang="en-US" sz="2000"/>
              <a:t>Geburs</a:t>
            </a:r>
          </a:p>
          <a:p>
            <a:pPr>
              <a:lnSpc>
                <a:spcPct val="80000"/>
              </a:lnSpc>
            </a:pPr>
            <a:r>
              <a:rPr lang="en-US" sz="2400"/>
              <a:t>Theow: slave or bondsmen</a:t>
            </a:r>
          </a:p>
          <a:p>
            <a:pPr>
              <a:lnSpc>
                <a:spcPct val="80000"/>
              </a:lnSpc>
            </a:pPr>
            <a:r>
              <a:rPr lang="en-US" sz="2400"/>
              <a:t>Ceorls could become Thanes; Thanes could become Eorls</a:t>
            </a:r>
          </a:p>
        </p:txBody>
      </p:sp>
      <p:sp>
        <p:nvSpPr>
          <p:cNvPr id="274438" name="Rectangle 6"/>
          <p:cNvSpPr>
            <a:spLocks noGrp="1" noChangeArrowheads="1"/>
          </p:cNvSpPr>
          <p:nvPr>
            <p:ph type="body" sz="half" idx="2"/>
          </p:nvPr>
        </p:nvSpPr>
        <p:spPr>
          <a:xfrm>
            <a:off x="5029200" y="1295400"/>
            <a:ext cx="3810000" cy="5029200"/>
          </a:xfrm>
        </p:spPr>
        <p:txBody>
          <a:bodyPr/>
          <a:lstStyle/>
          <a:p>
            <a:pPr>
              <a:lnSpc>
                <a:spcPct val="80000"/>
              </a:lnSpc>
            </a:pPr>
            <a:r>
              <a:rPr lang="en-US" sz="2400"/>
              <a:t>King </a:t>
            </a:r>
          </a:p>
          <a:p>
            <a:pPr>
              <a:lnSpc>
                <a:spcPct val="80000"/>
              </a:lnSpc>
            </a:pPr>
            <a:r>
              <a:rPr lang="en-US" sz="2400"/>
              <a:t>Barons</a:t>
            </a:r>
          </a:p>
          <a:p>
            <a:pPr>
              <a:lnSpc>
                <a:spcPct val="80000"/>
              </a:lnSpc>
            </a:pPr>
            <a:r>
              <a:rPr lang="en-US" sz="2400"/>
              <a:t>Knights</a:t>
            </a:r>
          </a:p>
          <a:p>
            <a:pPr>
              <a:lnSpc>
                <a:spcPct val="80000"/>
              </a:lnSpc>
            </a:pPr>
            <a:r>
              <a:rPr lang="en-US" sz="2400"/>
              <a:t>Serfs</a:t>
            </a:r>
          </a:p>
          <a:p>
            <a:pPr lvl="1">
              <a:lnSpc>
                <a:spcPct val="80000"/>
              </a:lnSpc>
            </a:pPr>
            <a:r>
              <a:rPr lang="en-US" sz="2000"/>
              <a:t>Freemen: 10% paid rent for land</a:t>
            </a:r>
          </a:p>
          <a:p>
            <a:pPr lvl="1">
              <a:lnSpc>
                <a:spcPct val="80000"/>
              </a:lnSpc>
            </a:pPr>
            <a:r>
              <a:rPr lang="en-US" sz="2000"/>
              <a:t>Villeins: land for work</a:t>
            </a:r>
          </a:p>
          <a:p>
            <a:pPr lvl="1">
              <a:lnSpc>
                <a:spcPct val="80000"/>
              </a:lnSpc>
            </a:pPr>
            <a:r>
              <a:rPr lang="en-US" sz="2000"/>
              <a:t>Half-villeins: half the land, all the work</a:t>
            </a:r>
          </a:p>
          <a:p>
            <a:pPr lvl="1">
              <a:lnSpc>
                <a:spcPct val="80000"/>
              </a:lnSpc>
            </a:pPr>
            <a:r>
              <a:rPr lang="en-US" sz="2000"/>
              <a:t>Cottagers: no land, just hut</a:t>
            </a:r>
          </a:p>
          <a:p>
            <a:pPr lvl="1">
              <a:lnSpc>
                <a:spcPct val="80000"/>
              </a:lnSpc>
            </a:pPr>
            <a:r>
              <a:rPr lang="en-US" sz="2000"/>
              <a:t>Bordars</a:t>
            </a:r>
          </a:p>
          <a:p>
            <a:pPr lvl="1">
              <a:lnSpc>
                <a:spcPct val="80000"/>
              </a:lnSpc>
            </a:pPr>
            <a:r>
              <a:rPr lang="en-US" sz="2000"/>
              <a:t>Slaves</a:t>
            </a:r>
          </a:p>
          <a:p>
            <a:pPr>
              <a:lnSpc>
                <a:spcPct val="80000"/>
              </a:lnSpc>
            </a:pPr>
            <a:r>
              <a:rPr lang="en-US" sz="2400"/>
              <a:t>Serfdom was inherited; could never leave the land.</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32" name="Rectangle 12"/>
          <p:cNvSpPr>
            <a:spLocks noGrp="1" noChangeArrowheads="1"/>
          </p:cNvSpPr>
          <p:nvPr>
            <p:ph type="title"/>
          </p:nvPr>
        </p:nvSpPr>
        <p:spPr/>
        <p:txBody>
          <a:bodyPr/>
          <a:lstStyle/>
          <a:p>
            <a:endParaRPr lang="en-US"/>
          </a:p>
        </p:txBody>
      </p:sp>
      <p:pic>
        <p:nvPicPr>
          <p:cNvPr id="363525"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23938" y="381000"/>
            <a:ext cx="3944937" cy="5867400"/>
          </a:xfrm>
        </p:spPr>
      </p:pic>
      <p:pic>
        <p:nvPicPr>
          <p:cNvPr id="363528" name="Picture 8"/>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043488" y="914400"/>
            <a:ext cx="3727450" cy="5257800"/>
          </a:xfr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endParaRPr lang="en-US"/>
          </a:p>
        </p:txBody>
      </p:sp>
      <p:pic>
        <p:nvPicPr>
          <p:cNvPr id="69635" name="Picture 3"/>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p:pic>
      <p:sp>
        <p:nvSpPr>
          <p:cNvPr id="69636" name="Rectangle 4"/>
          <p:cNvSpPr>
            <a:spLocks noGrp="1" noChangeArrowheads="1"/>
          </p:cNvSpPr>
          <p:nvPr>
            <p:ph type="body" sz="half" idx="2"/>
          </p:nvPr>
        </p:nvSpPr>
        <p:spPr/>
        <p:txBody>
          <a:bodyPr/>
          <a:lstStyle/>
          <a:p>
            <a:pPr>
              <a:lnSpc>
                <a:spcPct val="80000"/>
              </a:lnSpc>
            </a:pPr>
            <a:r>
              <a:rPr lang="en-US" sz="1200"/>
              <a:t>Historical Plan of a Mediaeval Manor.</a:t>
            </a:r>
          </a:p>
          <a:p>
            <a:pPr>
              <a:lnSpc>
                <a:spcPct val="80000"/>
              </a:lnSpc>
            </a:pPr>
            <a:r>
              <a:rPr lang="en-US" sz="1200"/>
              <a:t>Illustrating</a:t>
            </a:r>
          </a:p>
          <a:p>
            <a:pPr>
              <a:lnSpc>
                <a:spcPct val="80000"/>
              </a:lnSpc>
            </a:pPr>
            <a:r>
              <a:rPr lang="en-US" sz="1200"/>
              <a:t>- The Demesne</a:t>
            </a:r>
            <a:br>
              <a:rPr lang="en-US" sz="1200"/>
            </a:br>
            <a:r>
              <a:rPr lang="en-US" sz="1200"/>
              <a:t/>
            </a:r>
            <a:br>
              <a:rPr lang="en-US" sz="1200"/>
            </a:br>
            <a:r>
              <a:rPr lang="en-US" sz="1200"/>
              <a:t>- The glebe (i.e. strips in the open fields held by the parish church)</a:t>
            </a:r>
            <a:br>
              <a:rPr lang="en-US" sz="1200"/>
            </a:br>
            <a:r>
              <a:rPr lang="en-US" sz="1200"/>
              <a:t/>
            </a:r>
            <a:br>
              <a:rPr lang="en-US" sz="1200"/>
            </a:br>
            <a:r>
              <a:rPr lang="en-US" sz="1200"/>
              <a:t>- Later enclosures for farming and sheep-raising</a:t>
            </a:r>
            <a:br>
              <a:rPr lang="en-US" sz="1200"/>
            </a:br>
            <a:r>
              <a:rPr lang="en-US" sz="1200"/>
              <a:t/>
            </a:r>
            <a:br>
              <a:rPr lang="en-US" sz="1200"/>
            </a:br>
            <a:r>
              <a:rPr lang="en-US" sz="1200"/>
              <a:t>This plan of a manor is wholly conventional. It is intended to show: (1) the various features </a:t>
            </a:r>
            <a:br>
              <a:rPr lang="en-US" sz="1200"/>
            </a:br>
            <a:r>
              <a:rPr lang="en-US" sz="1200"/>
              <a:t>that might be found in English manors (or </a:t>
            </a:r>
            <a:r>
              <a:rPr lang="en-US" sz="1200" i="1"/>
              <a:t>vills</a:t>
            </a:r>
            <a:r>
              <a:rPr lang="en-US" sz="1200"/>
              <a:t>) of the mediaeval period; (2) the more important </a:t>
            </a:r>
            <a:br>
              <a:rPr lang="en-US" sz="1200"/>
            </a:br>
            <a:r>
              <a:rPr lang="en-US" sz="1200"/>
              <a:t>changes in the agricultural system which occurred in England from the fourteenth century </a:t>
            </a:r>
            <a:br>
              <a:rPr lang="en-US" sz="1200"/>
            </a:br>
            <a:r>
              <a:rPr lang="en-US" sz="1200"/>
              <a:t>onward. </a:t>
            </a:r>
          </a:p>
          <a:p>
            <a:pPr>
              <a:lnSpc>
                <a:spcPct val="80000"/>
              </a:lnSpc>
            </a:pPr>
            <a:r>
              <a:rPr lang="en-US" sz="1200"/>
              <a:t>Many of these manorial features, of course, appeared in similar domains on the continent.</a:t>
            </a:r>
          </a:p>
          <a:p>
            <a:pPr>
              <a:lnSpc>
                <a:spcPct val="80000"/>
              </a:lnSpc>
            </a:pPr>
            <a:r>
              <a:rPr lang="en-US" sz="1200"/>
              <a:t>http://www.emersonkent.com/map_archive/english_manor_14th.htm</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34" name="Rectangle 10"/>
          <p:cNvSpPr>
            <a:spLocks noGrp="1" noChangeArrowheads="1"/>
          </p:cNvSpPr>
          <p:nvPr>
            <p:ph type="title"/>
          </p:nvPr>
        </p:nvSpPr>
        <p:spPr/>
        <p:txBody>
          <a:bodyPr/>
          <a:lstStyle/>
          <a:p>
            <a:endParaRPr lang="en-US"/>
          </a:p>
        </p:txBody>
      </p:sp>
      <p:pic>
        <p:nvPicPr>
          <p:cNvPr id="385029"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647825" y="1752600"/>
            <a:ext cx="2647950" cy="4114800"/>
          </a:xfrm>
        </p:spPr>
      </p:pic>
      <p:sp>
        <p:nvSpPr>
          <p:cNvPr id="385035" name="Rectangle 11"/>
          <p:cNvSpPr>
            <a:spLocks noGrp="1" noChangeArrowheads="1"/>
          </p:cNvSpPr>
          <p:nvPr>
            <p:ph type="body" sz="half" idx="2"/>
          </p:nvPr>
        </p:nvSpPr>
        <p:spPr/>
        <p:txBody>
          <a:bodyPr/>
          <a:lstStyle/>
          <a:p>
            <a:r>
              <a:rPr lang="en-US" sz="2800"/>
              <a:t>Villeins escaped to the cities for better work opportunities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1" name="Rectangle 7"/>
          <p:cNvSpPr>
            <a:spLocks noGrp="1" noChangeArrowheads="1"/>
          </p:cNvSpPr>
          <p:nvPr>
            <p:ph type="title"/>
          </p:nvPr>
        </p:nvSpPr>
        <p:spPr/>
        <p:txBody>
          <a:bodyPr/>
          <a:lstStyle/>
          <a:p>
            <a:endParaRPr lang="en-US"/>
          </a:p>
        </p:txBody>
      </p:sp>
      <p:pic>
        <p:nvPicPr>
          <p:cNvPr id="67587" name="Picture 3"/>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1066800" y="1752600"/>
            <a:ext cx="2282825" cy="4114800"/>
          </a:xfrm>
        </p:spPr>
      </p:pic>
      <p:sp>
        <p:nvSpPr>
          <p:cNvPr id="67588" name="Rectangle 4"/>
          <p:cNvSpPr>
            <a:spLocks noGrp="1" noChangeArrowheads="1"/>
          </p:cNvSpPr>
          <p:nvPr>
            <p:ph type="body" sz="half" idx="2"/>
          </p:nvPr>
        </p:nvSpPr>
        <p:spPr>
          <a:xfrm>
            <a:off x="3429000" y="1752600"/>
            <a:ext cx="5410200" cy="4114800"/>
          </a:xfrm>
        </p:spPr>
        <p:txBody>
          <a:bodyPr/>
          <a:lstStyle/>
          <a:p>
            <a:r>
              <a:rPr lang="en-US" sz="2800" dirty="0"/>
              <a:t>Historical Map of France in 1422 - After the Second English Invasion</a:t>
            </a:r>
          </a:p>
          <a:p>
            <a:r>
              <a:rPr lang="en-US" sz="2800" dirty="0" smtClean="0"/>
              <a:t>Illustrating French </a:t>
            </a:r>
            <a:r>
              <a:rPr lang="en-US" sz="2800" dirty="0"/>
              <a:t>and English Possessions</a:t>
            </a:r>
          </a:p>
          <a:p>
            <a:r>
              <a:rPr lang="en-US" sz="2800" dirty="0"/>
              <a:t>http://www.emersonkent.com/map_archive/france_1422.htm</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6" name="Rectangle 4"/>
          <p:cNvSpPr>
            <a:spLocks noGrp="1" noChangeArrowheads="1"/>
          </p:cNvSpPr>
          <p:nvPr>
            <p:ph type="title"/>
          </p:nvPr>
        </p:nvSpPr>
        <p:spPr/>
        <p:txBody>
          <a:bodyPr/>
          <a:lstStyle/>
          <a:p>
            <a:r>
              <a:rPr lang="en-US"/>
              <a:t>End of Middle English Period</a:t>
            </a:r>
          </a:p>
        </p:txBody>
      </p:sp>
      <p:sp>
        <p:nvSpPr>
          <p:cNvPr id="202755" name="Rectangle 3"/>
          <p:cNvSpPr>
            <a:spLocks noGrp="1" noChangeArrowheads="1"/>
          </p:cNvSpPr>
          <p:nvPr>
            <p:ph type="body" sz="half" idx="2"/>
          </p:nvPr>
        </p:nvSpPr>
        <p:spPr>
          <a:xfrm>
            <a:off x="5029200" y="1752600"/>
            <a:ext cx="3810000" cy="4419600"/>
          </a:xfrm>
        </p:spPr>
        <p:txBody>
          <a:bodyPr/>
          <a:lstStyle/>
          <a:p>
            <a:pPr>
              <a:buFontTx/>
              <a:buNone/>
            </a:pPr>
            <a:r>
              <a:rPr lang="en-US" sz="2400" b="1"/>
              <a:t>HOUSE OF LANCASTER</a:t>
            </a:r>
          </a:p>
          <a:p>
            <a:pPr>
              <a:buFontTx/>
              <a:buNone/>
            </a:pPr>
            <a:r>
              <a:rPr lang="en-US" sz="2400"/>
              <a:t>Henry IV	1399-1413</a:t>
            </a:r>
          </a:p>
          <a:p>
            <a:pPr>
              <a:buFontTx/>
              <a:buNone/>
            </a:pPr>
            <a:r>
              <a:rPr lang="en-US" sz="2400"/>
              <a:t>Henry V	1413-1422</a:t>
            </a:r>
          </a:p>
          <a:p>
            <a:pPr>
              <a:buFontTx/>
              <a:buNone/>
            </a:pPr>
            <a:r>
              <a:rPr lang="en-US" sz="2400"/>
              <a:t>Henry VI	1422-1461</a:t>
            </a:r>
            <a:endParaRPr lang="en-US" sz="2400" b="1"/>
          </a:p>
          <a:p>
            <a:pPr>
              <a:buFontTx/>
              <a:buNone/>
            </a:pPr>
            <a:r>
              <a:rPr lang="en-US" sz="2400" b="1"/>
              <a:t>HOUSE OF YORK</a:t>
            </a:r>
          </a:p>
          <a:p>
            <a:pPr>
              <a:buFontTx/>
              <a:buNone/>
            </a:pPr>
            <a:r>
              <a:rPr lang="en-US" sz="2400"/>
              <a:t>Edward IV	1461-1483</a:t>
            </a:r>
          </a:p>
          <a:p>
            <a:pPr>
              <a:buFontTx/>
              <a:buNone/>
            </a:pPr>
            <a:r>
              <a:rPr lang="en-US" sz="2400"/>
              <a:t>Edward V	1483</a:t>
            </a:r>
          </a:p>
          <a:p>
            <a:pPr>
              <a:buFontTx/>
              <a:buNone/>
            </a:pPr>
            <a:r>
              <a:rPr lang="en-US" sz="2400"/>
              <a:t>Richard III	1483-1485</a:t>
            </a:r>
          </a:p>
          <a:p>
            <a:r>
              <a:rPr lang="en-US" sz="2400"/>
              <a:t>England has lost its continental possessions</a:t>
            </a:r>
          </a:p>
        </p:txBody>
      </p:sp>
      <p:pic>
        <p:nvPicPr>
          <p:cNvPr id="202758" name="Picture 6"/>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14450" y="1852613"/>
            <a:ext cx="3314700" cy="3914775"/>
          </a:xfrm>
          <a:noFill/>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8" name="Rectangle 10"/>
          <p:cNvSpPr>
            <a:spLocks noGrp="1" noChangeArrowheads="1"/>
          </p:cNvSpPr>
          <p:nvPr>
            <p:ph type="title"/>
          </p:nvPr>
        </p:nvSpPr>
        <p:spPr/>
        <p:txBody>
          <a:bodyPr/>
          <a:lstStyle/>
          <a:p>
            <a:r>
              <a:rPr lang="en-US"/>
              <a:t>End of the Middle English Period</a:t>
            </a:r>
          </a:p>
        </p:txBody>
      </p:sp>
      <p:pic>
        <p:nvPicPr>
          <p:cNvPr id="370700" name="Picture 1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66800" y="1385888"/>
            <a:ext cx="5334000" cy="4351337"/>
          </a:xfrm>
        </p:spPr>
      </p:pic>
      <p:sp>
        <p:nvSpPr>
          <p:cNvPr id="370699" name="Rectangle 11"/>
          <p:cNvSpPr>
            <a:spLocks noGrp="1" noChangeArrowheads="1"/>
          </p:cNvSpPr>
          <p:nvPr>
            <p:ph type="body" sz="half" idx="2"/>
          </p:nvPr>
        </p:nvSpPr>
        <p:spPr>
          <a:xfrm>
            <a:off x="6248400" y="1752600"/>
            <a:ext cx="2590800" cy="4114800"/>
          </a:xfrm>
        </p:spPr>
        <p:txBody>
          <a:bodyPr/>
          <a:lstStyle/>
          <a:p>
            <a:r>
              <a:rPr lang="en-US" sz="2800"/>
              <a:t>1474 William Caxton prints his first book in English</a:t>
            </a:r>
          </a:p>
          <a:p>
            <a:r>
              <a:rPr lang="en-US" sz="2800"/>
              <a:t>1476 Caxton sets up shop in London</a:t>
            </a:r>
          </a:p>
          <a:p>
            <a:endParaRPr lang="en-US" sz="28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en-US" sz="4000"/>
              <a:t>Changes in leadership due to William’s conquest</a:t>
            </a:r>
          </a:p>
        </p:txBody>
      </p:sp>
      <p:sp>
        <p:nvSpPr>
          <p:cNvPr id="198659" name="Rectangle 3"/>
          <p:cNvSpPr>
            <a:spLocks noGrp="1" noChangeArrowheads="1"/>
          </p:cNvSpPr>
          <p:nvPr>
            <p:ph type="body" idx="1"/>
          </p:nvPr>
        </p:nvSpPr>
        <p:spPr/>
        <p:txBody>
          <a:bodyPr/>
          <a:lstStyle/>
          <a:p>
            <a:pPr>
              <a:lnSpc>
                <a:spcPct val="90000"/>
              </a:lnSpc>
            </a:pPr>
            <a:r>
              <a:rPr lang="en-US"/>
              <a:t>1072: Only 1 of 12 Earls is English</a:t>
            </a:r>
          </a:p>
          <a:p>
            <a:pPr>
              <a:lnSpc>
                <a:spcPct val="90000"/>
              </a:lnSpc>
            </a:pPr>
            <a:r>
              <a:rPr lang="en-US"/>
              <a:t>1075: 13 of 21 Abbots in the council of London are still English</a:t>
            </a:r>
          </a:p>
          <a:p>
            <a:pPr>
              <a:lnSpc>
                <a:spcPct val="90000"/>
              </a:lnSpc>
            </a:pPr>
            <a:r>
              <a:rPr lang="en-US"/>
              <a:t>1087: Only 3 of 21 Abbots in the council of London are still English at William’s death.</a:t>
            </a:r>
          </a:p>
          <a:p>
            <a:pPr>
              <a:lnSpc>
                <a:spcPct val="90000"/>
              </a:lnSpc>
            </a:pPr>
            <a:endParaRPr lang="en-US"/>
          </a:p>
          <a:p>
            <a:pPr>
              <a:lnSpc>
                <a:spcPct val="90000"/>
              </a:lnSpc>
            </a:pPr>
            <a:r>
              <a:rPr lang="en-US"/>
              <a:t>William is rewarding his French allies and supporters with positions of power</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12" name="Rectangle 8"/>
          <p:cNvSpPr>
            <a:spLocks noGrp="1" noChangeArrowheads="1"/>
          </p:cNvSpPr>
          <p:nvPr>
            <p:ph type="title"/>
          </p:nvPr>
        </p:nvSpPr>
        <p:spPr/>
        <p:txBody>
          <a:bodyPr/>
          <a:lstStyle/>
          <a:p>
            <a:endParaRPr lang="en-US"/>
          </a:p>
        </p:txBody>
      </p:sp>
      <p:pic>
        <p:nvPicPr>
          <p:cNvPr id="379909"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95400" y="1739900"/>
            <a:ext cx="7391400" cy="4365625"/>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4" name="Rectangle 4"/>
          <p:cNvSpPr>
            <a:spLocks noGrp="1" noChangeArrowheads="1"/>
          </p:cNvSpPr>
          <p:nvPr>
            <p:ph type="title"/>
          </p:nvPr>
        </p:nvSpPr>
        <p:spPr/>
        <p:txBody>
          <a:bodyPr/>
          <a:lstStyle/>
          <a:p>
            <a:endParaRPr lang="en-US"/>
          </a:p>
        </p:txBody>
      </p:sp>
      <p:pic>
        <p:nvPicPr>
          <p:cNvPr id="204805"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p:pic>
      <p:pic>
        <p:nvPicPr>
          <p:cNvPr id="204806" name="Picture 6"/>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ChangeArrowheads="1"/>
          </p:cNvSpPr>
          <p:nvPr>
            <p:ph type="title"/>
          </p:nvPr>
        </p:nvSpPr>
        <p:spPr/>
        <p:txBody>
          <a:bodyPr/>
          <a:lstStyle/>
          <a:p>
            <a:endParaRPr lang="en-US"/>
          </a:p>
        </p:txBody>
      </p:sp>
      <p:sp>
        <p:nvSpPr>
          <p:cNvPr id="390147" name="Rectangle 3"/>
          <p:cNvSpPr>
            <a:spLocks noGrp="1" noChangeArrowheads="1"/>
          </p:cNvSpPr>
          <p:nvPr>
            <p:ph type="body" idx="1"/>
          </p:nvPr>
        </p:nvSpPr>
        <p:spPr/>
        <p:txBody>
          <a:bodyPr/>
          <a:lstStyle/>
          <a:p>
            <a:r>
              <a:rPr lang="en-US"/>
              <a:t>1423 Parliamentary records in English</a:t>
            </a:r>
          </a:p>
          <a:p>
            <a:r>
              <a:rPr lang="en-US"/>
              <a:t>1450 Town laws in English</a:t>
            </a:r>
          </a:p>
          <a:p>
            <a:r>
              <a:rPr lang="en-US"/>
              <a:t>1489 All statutes in English</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p:cNvSpPr>
            <a:spLocks noGrp="1" noChangeArrowheads="1"/>
          </p:cNvSpPr>
          <p:nvPr>
            <p:ph type="title"/>
          </p:nvPr>
        </p:nvSpPr>
        <p:spPr/>
        <p:txBody>
          <a:bodyPr/>
          <a:lstStyle/>
          <a:p>
            <a:endParaRPr lang="en-US"/>
          </a:p>
        </p:txBody>
      </p:sp>
      <p:sp>
        <p:nvSpPr>
          <p:cNvPr id="429059" name="Rectangle 3"/>
          <p:cNvSpPr>
            <a:spLocks noGrp="1" noChangeArrowheads="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8" name="Rectangle 4"/>
          <p:cNvSpPr>
            <a:spLocks noGrp="1" noChangeArrowheads="1"/>
          </p:cNvSpPr>
          <p:nvPr>
            <p:ph type="title"/>
          </p:nvPr>
        </p:nvSpPr>
        <p:spPr/>
        <p:txBody>
          <a:bodyPr/>
          <a:lstStyle/>
          <a:p>
            <a:r>
              <a:rPr lang="en-US"/>
              <a:t>Kings of England</a:t>
            </a:r>
          </a:p>
        </p:txBody>
      </p:sp>
      <p:sp>
        <p:nvSpPr>
          <p:cNvPr id="200707" name="Rectangle 3"/>
          <p:cNvSpPr>
            <a:spLocks noGrp="1" noChangeArrowheads="1"/>
          </p:cNvSpPr>
          <p:nvPr>
            <p:ph type="body" sz="half" idx="1"/>
          </p:nvPr>
        </p:nvSpPr>
        <p:spPr/>
        <p:txBody>
          <a:bodyPr/>
          <a:lstStyle/>
          <a:p>
            <a:pPr>
              <a:buFontTx/>
              <a:buNone/>
            </a:pPr>
            <a:r>
              <a:rPr lang="en-US" sz="2400" b="1"/>
              <a:t>		NORMANS</a:t>
            </a:r>
          </a:p>
          <a:p>
            <a:pPr>
              <a:buFontTx/>
              <a:buNone/>
            </a:pPr>
            <a:r>
              <a:rPr lang="en-US" sz="2400"/>
              <a:t>William I	1066-1087</a:t>
            </a:r>
          </a:p>
          <a:p>
            <a:pPr>
              <a:buFontTx/>
              <a:buNone/>
            </a:pPr>
            <a:r>
              <a:rPr lang="en-US" sz="2400"/>
              <a:t>William II	1087-1100</a:t>
            </a:r>
          </a:p>
          <a:p>
            <a:pPr>
              <a:buFontTx/>
              <a:buNone/>
            </a:pPr>
            <a:r>
              <a:rPr lang="en-US" sz="2400"/>
              <a:t>Henry I	1100-1135</a:t>
            </a:r>
          </a:p>
          <a:p>
            <a:pPr>
              <a:buFontTx/>
              <a:buNone/>
            </a:pPr>
            <a:r>
              <a:rPr lang="en-US" sz="2400"/>
              <a:t>Stephen	1135-1154</a:t>
            </a:r>
          </a:p>
          <a:p>
            <a:pPr>
              <a:buFontTx/>
              <a:buNone/>
            </a:pPr>
            <a:r>
              <a:rPr lang="en-US" sz="2400"/>
              <a:t>Empress Matilda	1141</a:t>
            </a:r>
          </a:p>
          <a:p>
            <a:pPr>
              <a:buFontTx/>
              <a:buNone/>
            </a:pPr>
            <a:r>
              <a:rPr lang="en-US" sz="2400"/>
              <a:t>	(Queen Maud)</a:t>
            </a:r>
          </a:p>
          <a:p>
            <a:pPr>
              <a:buFontTx/>
              <a:buNone/>
            </a:pPr>
            <a:endParaRPr lang="en-US" sz="2400" b="1"/>
          </a:p>
          <a:p>
            <a:pPr>
              <a:buFontTx/>
              <a:buNone/>
            </a:pPr>
            <a:r>
              <a:rPr lang="en-US" sz="2400" b="1"/>
              <a:t>	</a:t>
            </a:r>
            <a:endParaRPr lang="en-US" sz="2400"/>
          </a:p>
        </p:txBody>
      </p:sp>
      <p:sp>
        <p:nvSpPr>
          <p:cNvPr id="200709" name="Rectangle 5"/>
          <p:cNvSpPr>
            <a:spLocks noGrp="1" noChangeArrowheads="1"/>
          </p:cNvSpPr>
          <p:nvPr>
            <p:ph type="body" sz="half" idx="2"/>
          </p:nvPr>
        </p:nvSpPr>
        <p:spPr/>
        <p:txBody>
          <a:bodyPr/>
          <a:lstStyle/>
          <a:p>
            <a:pPr>
              <a:buFontTx/>
              <a:buNone/>
            </a:pPr>
            <a:r>
              <a:rPr lang="en-US" sz="2400" b="1"/>
              <a:t>PLANTAGENETS</a:t>
            </a:r>
          </a:p>
          <a:p>
            <a:pPr>
              <a:buFontTx/>
              <a:buNone/>
            </a:pPr>
            <a:r>
              <a:rPr lang="en-US" sz="2400"/>
              <a:t>Henry II	1154-1189</a:t>
            </a:r>
          </a:p>
          <a:p>
            <a:pPr>
              <a:buFontTx/>
              <a:buNone/>
            </a:pPr>
            <a:r>
              <a:rPr lang="en-US" sz="2400"/>
              <a:t>Richard I	1189-1199</a:t>
            </a:r>
          </a:p>
          <a:p>
            <a:pPr>
              <a:buFontTx/>
              <a:buNone/>
            </a:pPr>
            <a:r>
              <a:rPr lang="en-US" sz="2400"/>
              <a:t>John		1199-1216</a:t>
            </a:r>
          </a:p>
          <a:p>
            <a:pPr>
              <a:buFontTx/>
              <a:buNone/>
            </a:pPr>
            <a:r>
              <a:rPr lang="en-US" sz="2400"/>
              <a:t>Henry III	1216-1272</a:t>
            </a:r>
          </a:p>
          <a:p>
            <a:pPr>
              <a:buFontTx/>
              <a:buNone/>
            </a:pPr>
            <a:r>
              <a:rPr lang="en-US" sz="2400"/>
              <a:t>Edward I	1272-1307</a:t>
            </a:r>
          </a:p>
          <a:p>
            <a:pPr>
              <a:buFontTx/>
              <a:buNone/>
            </a:pPr>
            <a:r>
              <a:rPr lang="en-US" sz="2400"/>
              <a:t>Edward II	1307-1327</a:t>
            </a:r>
          </a:p>
          <a:p>
            <a:pPr>
              <a:buFontTx/>
              <a:buNone/>
            </a:pPr>
            <a:r>
              <a:rPr lang="en-US" sz="2400"/>
              <a:t>Edward III	1327-1377</a:t>
            </a:r>
          </a:p>
          <a:p>
            <a:pPr>
              <a:buFontTx/>
              <a:buNone/>
            </a:pPr>
            <a:r>
              <a:rPr lang="en-US" sz="2400"/>
              <a:t>Richard II	1377-1399</a:t>
            </a:r>
          </a:p>
          <a:p>
            <a:endParaRPr lang="en-US" sz="24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Grp="1" noChangeArrowheads="1"/>
          </p:cNvSpPr>
          <p:nvPr>
            <p:ph type="title"/>
          </p:nvPr>
        </p:nvSpPr>
        <p:spPr/>
        <p:txBody>
          <a:bodyPr/>
          <a:lstStyle/>
          <a:p>
            <a:endParaRPr lang="en-US"/>
          </a:p>
        </p:txBody>
      </p:sp>
      <p:sp>
        <p:nvSpPr>
          <p:cNvPr id="392195" name="Rectangle 3"/>
          <p:cNvSpPr>
            <a:spLocks noGrp="1" noChangeArrowheads="1"/>
          </p:cNvSpPr>
          <p:nvPr>
            <p:ph type="body" idx="1"/>
          </p:nvPr>
        </p:nvSpPr>
        <p:spPr/>
        <p:txBody>
          <a:bodyPr/>
          <a:lstStyle/>
          <a:p>
            <a:pPr>
              <a:lnSpc>
                <a:spcPct val="90000"/>
              </a:lnSpc>
            </a:pPr>
            <a:r>
              <a:rPr lang="en-US"/>
              <a:t>French is the prestige language</a:t>
            </a:r>
          </a:p>
          <a:p>
            <a:pPr>
              <a:lnSpc>
                <a:spcPct val="90000"/>
              </a:lnSpc>
            </a:pPr>
            <a:r>
              <a:rPr lang="en-US"/>
              <a:t>Used in government, literature, and by the nobility</a:t>
            </a:r>
          </a:p>
          <a:p>
            <a:pPr>
              <a:lnSpc>
                <a:spcPct val="90000"/>
              </a:lnSpc>
            </a:pPr>
            <a:r>
              <a:rPr lang="en-US"/>
              <a:t>The kings all spent time in Normandy and married Norman wives</a:t>
            </a:r>
          </a:p>
          <a:p>
            <a:pPr>
              <a:lnSpc>
                <a:spcPct val="90000"/>
              </a:lnSpc>
            </a:pPr>
            <a:r>
              <a:rPr lang="en-US"/>
              <a:t>French was their first language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r>
              <a:rPr lang="en-US" sz="4000"/>
              <a:t>Stephen	1135-1154 vs. </a:t>
            </a:r>
            <a:br>
              <a:rPr lang="en-US" sz="4000"/>
            </a:br>
            <a:r>
              <a:rPr lang="en-US" sz="4000"/>
              <a:t>Empress Matilda	1141</a:t>
            </a:r>
          </a:p>
        </p:txBody>
      </p:sp>
      <p:pic>
        <p:nvPicPr>
          <p:cNvPr id="261124" name="Picture 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66800" y="1752600"/>
            <a:ext cx="2124075" cy="3181350"/>
          </a:xfrm>
        </p:spPr>
      </p:pic>
      <p:sp>
        <p:nvSpPr>
          <p:cNvPr id="261123" name="Rectangle 3"/>
          <p:cNvSpPr>
            <a:spLocks noGrp="1" noChangeArrowheads="1"/>
          </p:cNvSpPr>
          <p:nvPr>
            <p:ph type="body" sz="half" idx="2"/>
          </p:nvPr>
        </p:nvSpPr>
        <p:spPr>
          <a:xfrm>
            <a:off x="3200400" y="1752600"/>
            <a:ext cx="5638800" cy="4114800"/>
          </a:xfrm>
        </p:spPr>
        <p:txBody>
          <a:bodyPr/>
          <a:lstStyle/>
          <a:p>
            <a:pPr>
              <a:lnSpc>
                <a:spcPct val="90000"/>
              </a:lnSpc>
            </a:pPr>
            <a:r>
              <a:rPr lang="en-US" sz="2400"/>
              <a:t>Henry I son died in a shipwreck, so he settled on passing the crown to his daughter.</a:t>
            </a:r>
          </a:p>
          <a:p>
            <a:pPr>
              <a:lnSpc>
                <a:spcPct val="90000"/>
              </a:lnSpc>
            </a:pPr>
            <a:r>
              <a:rPr lang="en-US" sz="2400"/>
              <a:t>Matilda was already a widow, and remarried to the young French Count of Anjou.</a:t>
            </a:r>
          </a:p>
          <a:p>
            <a:pPr>
              <a:lnSpc>
                <a:spcPct val="90000"/>
              </a:lnSpc>
            </a:pPr>
            <a:r>
              <a:rPr lang="en-US" sz="2400"/>
              <a:t>Many barons rejected her and supported Henry’s nephew Stephen instead.</a:t>
            </a:r>
          </a:p>
          <a:p>
            <a:pPr>
              <a:lnSpc>
                <a:spcPct val="90000"/>
              </a:lnSpc>
            </a:pPr>
            <a:r>
              <a:rPr lang="en-US" sz="2400"/>
              <a:t>Civil war ensued until a compromise was reached: Stephen would remain king, but his heir would be Matilda’s child.</a:t>
            </a:r>
          </a:p>
          <a:p>
            <a:pPr>
              <a:lnSpc>
                <a:spcPct val="90000"/>
              </a:lnSpc>
            </a:pPr>
            <a:endParaRPr lang="en-US" sz="24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r>
              <a:rPr lang="en-US" sz="4000"/>
              <a:t>History Review: Henry II </a:t>
            </a:r>
            <a:r>
              <a:rPr lang="en-US" sz="3600"/>
              <a:t>1154-1189</a:t>
            </a:r>
          </a:p>
        </p:txBody>
      </p:sp>
      <p:pic>
        <p:nvPicPr>
          <p:cNvPr id="231429"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90600" y="1752600"/>
            <a:ext cx="2930525" cy="4114800"/>
          </a:xfrm>
        </p:spPr>
      </p:pic>
      <p:sp>
        <p:nvSpPr>
          <p:cNvPr id="231433" name="Rectangle 9"/>
          <p:cNvSpPr>
            <a:spLocks noGrp="1" noChangeArrowheads="1"/>
          </p:cNvSpPr>
          <p:nvPr>
            <p:ph type="body" sz="half" idx="2"/>
          </p:nvPr>
        </p:nvSpPr>
        <p:spPr>
          <a:xfrm>
            <a:off x="4038600" y="1752600"/>
            <a:ext cx="4800600" cy="4114800"/>
          </a:xfrm>
        </p:spPr>
        <p:txBody>
          <a:bodyPr/>
          <a:lstStyle/>
          <a:p>
            <a:r>
              <a:rPr lang="en-US" sz="2800"/>
              <a:t>Henry marries Eleanor of Aquitaine in 1152</a:t>
            </a:r>
          </a:p>
          <a:p>
            <a:r>
              <a:rPr lang="en-US" sz="2800"/>
              <a:t>He becomes King Henry II of England two years later.</a:t>
            </a:r>
          </a:p>
          <a:p>
            <a:r>
              <a:rPr lang="en-US" sz="2800"/>
              <a:t>Henry grew up in France and spent most of his time there while he was king.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EXPEDITN">
  <a:themeElements>
    <a:clrScheme name="EXPEDITN 2">
      <a:dk1>
        <a:srgbClr val="000000"/>
      </a:dk1>
      <a:lt1>
        <a:srgbClr val="FFFFFF"/>
      </a:lt1>
      <a:dk2>
        <a:srgbClr val="482400"/>
      </a:dk2>
      <a:lt2>
        <a:srgbClr val="808080"/>
      </a:lt2>
      <a:accent1>
        <a:srgbClr val="DFD6C3"/>
      </a:accent1>
      <a:accent2>
        <a:srgbClr val="D69B80"/>
      </a:accent2>
      <a:accent3>
        <a:srgbClr val="FFFFFF"/>
      </a:accent3>
      <a:accent4>
        <a:srgbClr val="000000"/>
      </a:accent4>
      <a:accent5>
        <a:srgbClr val="ECE8DE"/>
      </a:accent5>
      <a:accent6>
        <a:srgbClr val="C28C73"/>
      </a:accent6>
      <a:hlink>
        <a:srgbClr val="CAA966"/>
      </a:hlink>
      <a:folHlink>
        <a:srgbClr val="969696"/>
      </a:folHlink>
    </a:clrScheme>
    <a:fontScheme name="EXPEDIT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EXPEDITN 1">
        <a:dk1>
          <a:srgbClr val="000000"/>
        </a:dk1>
        <a:lt1>
          <a:srgbClr val="A7947B"/>
        </a:lt1>
        <a:dk2>
          <a:srgbClr val="FFFFFF"/>
        </a:dk2>
        <a:lt2>
          <a:srgbClr val="808080"/>
        </a:lt2>
        <a:accent1>
          <a:srgbClr val="DFD6C3"/>
        </a:accent1>
        <a:accent2>
          <a:srgbClr val="D69B80"/>
        </a:accent2>
        <a:accent3>
          <a:srgbClr val="D0C8BF"/>
        </a:accent3>
        <a:accent4>
          <a:srgbClr val="000000"/>
        </a:accent4>
        <a:accent5>
          <a:srgbClr val="ECE8DE"/>
        </a:accent5>
        <a:accent6>
          <a:srgbClr val="C28C73"/>
        </a:accent6>
        <a:hlink>
          <a:srgbClr val="CAA966"/>
        </a:hlink>
        <a:folHlink>
          <a:srgbClr val="FFFFCC"/>
        </a:folHlink>
      </a:clrScheme>
      <a:clrMap bg1="lt1" tx1="dk1" bg2="lt2" tx2="dk2" accent1="accent1" accent2="accent2" accent3="accent3" accent4="accent4" accent5="accent5" accent6="accent6" hlink="hlink" folHlink="folHlink"/>
    </a:extraClrScheme>
    <a:extraClrScheme>
      <a:clrScheme name="EXPEDITN 2">
        <a:dk1>
          <a:srgbClr val="000000"/>
        </a:dk1>
        <a:lt1>
          <a:srgbClr val="FFFFFF"/>
        </a:lt1>
        <a:dk2>
          <a:srgbClr val="482400"/>
        </a:dk2>
        <a:lt2>
          <a:srgbClr val="808080"/>
        </a:lt2>
        <a:accent1>
          <a:srgbClr val="DFD6C3"/>
        </a:accent1>
        <a:accent2>
          <a:srgbClr val="D69B80"/>
        </a:accent2>
        <a:accent3>
          <a:srgbClr val="FFFFFF"/>
        </a:accent3>
        <a:accent4>
          <a:srgbClr val="000000"/>
        </a:accent4>
        <a:accent5>
          <a:srgbClr val="ECE8DE"/>
        </a:accent5>
        <a:accent6>
          <a:srgbClr val="C28C73"/>
        </a:accent6>
        <a:hlink>
          <a:srgbClr val="CAA966"/>
        </a:hlink>
        <a:folHlink>
          <a:srgbClr val="969696"/>
        </a:folHlink>
      </a:clrScheme>
      <a:clrMap bg1="lt1" tx1="dk1" bg2="lt2" tx2="dk2" accent1="accent1" accent2="accent2" accent3="accent3" accent4="accent4" accent5="accent5" accent6="accent6" hlink="hlink" folHlink="folHlink"/>
    </a:extraClrScheme>
    <a:extraClrScheme>
      <a:clrScheme name="EXPEDITN 3">
        <a:dk1>
          <a:srgbClr val="000000"/>
        </a:dk1>
        <a:lt1>
          <a:srgbClr val="FFFFFF"/>
        </a:lt1>
        <a:dk2>
          <a:srgbClr val="000000"/>
        </a:dk2>
        <a:lt2>
          <a:srgbClr val="333333"/>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EXPEDITN 4">
        <a:dk1>
          <a:srgbClr val="000000"/>
        </a:dk1>
        <a:lt1>
          <a:srgbClr val="9D7643"/>
        </a:lt1>
        <a:dk2>
          <a:srgbClr val="FFFFFF"/>
        </a:dk2>
        <a:lt2>
          <a:srgbClr val="554025"/>
        </a:lt2>
        <a:accent1>
          <a:srgbClr val="CAA966"/>
        </a:accent1>
        <a:accent2>
          <a:srgbClr val="C25422"/>
        </a:accent2>
        <a:accent3>
          <a:srgbClr val="CCBDB0"/>
        </a:accent3>
        <a:accent4>
          <a:srgbClr val="000000"/>
        </a:accent4>
        <a:accent5>
          <a:srgbClr val="E1D1B8"/>
        </a:accent5>
        <a:accent6>
          <a:srgbClr val="B04B1E"/>
        </a:accent6>
        <a:hlink>
          <a:srgbClr val="8488AC"/>
        </a:hlink>
        <a:folHlink>
          <a:srgbClr val="FFFF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EXPEDITN</Template>
  <TotalTime>2806</TotalTime>
  <Words>1739</Words>
  <Application>Microsoft Office PowerPoint</Application>
  <PresentationFormat>On-screen Show (4:3)</PresentationFormat>
  <Paragraphs>351</Paragraphs>
  <Slides>53</Slides>
  <Notes>50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53</vt:i4>
      </vt:variant>
    </vt:vector>
  </HeadingPairs>
  <TitlesOfParts>
    <vt:vector size="56" baseType="lpstr">
      <vt:lpstr>Arial</vt:lpstr>
      <vt:lpstr>Times New Roman</vt:lpstr>
      <vt:lpstr>EXPEDITN</vt:lpstr>
      <vt:lpstr>History Review through The Middle English Period</vt:lpstr>
      <vt:lpstr>Bayeux Tapestry tells the story of William’s victory at Hastings</vt:lpstr>
      <vt:lpstr>Bayeux Tapestry tells the story of William’s victory at Hastings</vt:lpstr>
      <vt:lpstr>William’s land in England and France</vt:lpstr>
      <vt:lpstr>Changes in leadership due to William’s conquest</vt:lpstr>
      <vt:lpstr>Kings of England</vt:lpstr>
      <vt:lpstr>PowerPoint Presentation</vt:lpstr>
      <vt:lpstr>Stephen 1135-1154 vs.  Empress Matilda 1141</vt:lpstr>
      <vt:lpstr>History Review: Henry II 1154-1189</vt:lpstr>
      <vt:lpstr>PowerPoint Presentation</vt:lpstr>
      <vt:lpstr>PowerPoint Presentation</vt:lpstr>
      <vt:lpstr>Thomas Becket 1118-1170</vt:lpstr>
      <vt:lpstr>Thomas Becket</vt:lpstr>
      <vt:lpstr>Thomas Becket</vt:lpstr>
      <vt:lpstr>From H. Littlefield, 2006</vt:lpstr>
      <vt:lpstr>From H. Littlefield, 2006</vt:lpstr>
      <vt:lpstr>From H. Littlefield, 2006</vt:lpstr>
      <vt:lpstr>From H. Littlefield, 2006</vt:lpstr>
      <vt:lpstr>From H. Littlefield, 2006</vt:lpstr>
      <vt:lpstr>From H. Littlefield, 2006</vt:lpstr>
      <vt:lpstr>From H. Littlefield, 2006</vt:lpstr>
      <vt:lpstr>From H. Littlefield, 2006</vt:lpstr>
      <vt:lpstr>History Review: Richard I 1189-1199</vt:lpstr>
      <vt:lpstr>History Review: John 1199-1216</vt:lpstr>
      <vt:lpstr>History Review: John 1199-1216</vt:lpstr>
      <vt:lpstr>History Review: John 1199-1216</vt:lpstr>
      <vt:lpstr>Loss of English territory in France</vt:lpstr>
      <vt:lpstr>History Review: John 1199-1216</vt:lpstr>
      <vt:lpstr>History Review: John 1199-1216</vt:lpstr>
      <vt:lpstr>History Review: Henry III 1216-1272</vt:lpstr>
      <vt:lpstr>History Review: Henry III 1216-1272</vt:lpstr>
      <vt:lpstr>History Review: Edward I 1272-1307</vt:lpstr>
      <vt:lpstr>History Review: Edward II 1307-1327</vt:lpstr>
      <vt:lpstr>Historical Map of France in 1314 - Prior to the Hundred Years' War</vt:lpstr>
      <vt:lpstr>History Review: Edward III 1327-1377</vt:lpstr>
      <vt:lpstr>PowerPoint Presentation</vt:lpstr>
      <vt:lpstr>History Review: Edward III 1327-1377</vt:lpstr>
      <vt:lpstr>History Review: Edward III 1327-1377</vt:lpstr>
      <vt:lpstr>History Review: Edward III 1327-1377</vt:lpstr>
      <vt:lpstr>History Review: Richard II 1377-1399</vt:lpstr>
      <vt:lpstr>Feudalism</vt:lpstr>
      <vt:lpstr>Feudalism</vt:lpstr>
      <vt:lpstr>Comitatus vs. Feudalism</vt:lpstr>
      <vt:lpstr>PowerPoint Presentation</vt:lpstr>
      <vt:lpstr>PowerPoint Presentation</vt:lpstr>
      <vt:lpstr>PowerPoint Presentation</vt:lpstr>
      <vt:lpstr>PowerPoint Presentation</vt:lpstr>
      <vt:lpstr>End of Middle English Period</vt:lpstr>
      <vt:lpstr>End of the Middle English Period</vt:lpstr>
      <vt:lpstr>PowerPoint Presentation</vt:lpstr>
      <vt:lpstr>PowerPoint Presentation</vt:lpstr>
      <vt:lpstr>PowerPoint Presentation</vt:lpstr>
      <vt:lpstr>PowerPoint Presentation</vt:lpstr>
    </vt:vector>
  </TitlesOfParts>
  <Company>NCCU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Origins and Development of the English Language Chapter 6: The Middle English Period</dc:title>
  <dc:creator>Michael Cheng</dc:creator>
  <cp:lastModifiedBy>Michael Cheng</cp:lastModifiedBy>
  <cp:revision>43</cp:revision>
  <dcterms:created xsi:type="dcterms:W3CDTF">2009-02-27T04:22:49Z</dcterms:created>
  <dcterms:modified xsi:type="dcterms:W3CDTF">2015-04-17T00:29:57Z</dcterms:modified>
</cp:coreProperties>
</file>